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9"/>
  </p:notesMasterIdLst>
  <p:sldIdLst>
    <p:sldId id="349" r:id="rId2"/>
    <p:sldId id="448" r:id="rId3"/>
    <p:sldId id="350" r:id="rId4"/>
    <p:sldId id="416" r:id="rId5"/>
    <p:sldId id="449" r:id="rId6"/>
    <p:sldId id="417" r:id="rId7"/>
    <p:sldId id="450" r:id="rId8"/>
    <p:sldId id="451" r:id="rId9"/>
    <p:sldId id="352" r:id="rId10"/>
    <p:sldId id="353" r:id="rId11"/>
    <p:sldId id="356" r:id="rId12"/>
    <p:sldId id="355" r:id="rId13"/>
    <p:sldId id="357" r:id="rId14"/>
    <p:sldId id="358" r:id="rId15"/>
    <p:sldId id="359" r:id="rId16"/>
    <p:sldId id="360" r:id="rId17"/>
    <p:sldId id="361" r:id="rId18"/>
    <p:sldId id="366" r:id="rId19"/>
    <p:sldId id="362" r:id="rId20"/>
    <p:sldId id="363" r:id="rId21"/>
    <p:sldId id="364" r:id="rId22"/>
    <p:sldId id="365" r:id="rId23"/>
    <p:sldId id="367" r:id="rId24"/>
    <p:sldId id="373" r:id="rId25"/>
    <p:sldId id="374" r:id="rId26"/>
    <p:sldId id="368" r:id="rId27"/>
    <p:sldId id="369" r:id="rId28"/>
    <p:sldId id="376" r:id="rId29"/>
    <p:sldId id="370" r:id="rId30"/>
    <p:sldId id="371" r:id="rId31"/>
    <p:sldId id="375" r:id="rId32"/>
    <p:sldId id="418" r:id="rId33"/>
    <p:sldId id="372"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2" r:id="rId49"/>
    <p:sldId id="391"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11" r:id="rId64"/>
    <p:sldId id="412" r:id="rId65"/>
    <p:sldId id="413" r:id="rId66"/>
    <p:sldId id="414" r:id="rId67"/>
    <p:sldId id="415" r:id="rId68"/>
    <p:sldId id="406" r:id="rId69"/>
    <p:sldId id="441" r:id="rId70"/>
    <p:sldId id="435" r:id="rId71"/>
    <p:sldId id="407" r:id="rId72"/>
    <p:sldId id="408" r:id="rId73"/>
    <p:sldId id="409" r:id="rId74"/>
    <p:sldId id="410" r:id="rId75"/>
    <p:sldId id="440" r:id="rId76"/>
    <p:sldId id="419" r:id="rId77"/>
    <p:sldId id="420" r:id="rId78"/>
    <p:sldId id="421" r:id="rId79"/>
    <p:sldId id="422" r:id="rId80"/>
    <p:sldId id="423" r:id="rId81"/>
    <p:sldId id="424" r:id="rId82"/>
    <p:sldId id="425" r:id="rId83"/>
    <p:sldId id="426" r:id="rId84"/>
    <p:sldId id="427" r:id="rId85"/>
    <p:sldId id="428" r:id="rId86"/>
    <p:sldId id="429" r:id="rId87"/>
    <p:sldId id="430"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7133" autoAdjust="0"/>
  </p:normalViewPr>
  <p:slideViewPr>
    <p:cSldViewPr>
      <p:cViewPr varScale="1">
        <p:scale>
          <a:sx n="69" d="100"/>
          <a:sy n="69" d="100"/>
        </p:scale>
        <p:origin x="5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C4A85-DA04-4802-9AF4-71B7D22271D4}" type="datetimeFigureOut">
              <a:rPr lang="en-US" smtClean="0"/>
              <a:pPr/>
              <a:t>7/22/2024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B146-C798-43E6-8401-AF011B1206E5}" type="slidenum">
              <a:rPr lang="en-US" smtClean="0"/>
              <a:pPr/>
              <a:t>‹#›</a:t>
            </a:fld>
            <a:endParaRPr lang="en-US"/>
          </a:p>
        </p:txBody>
      </p:sp>
    </p:spTree>
    <p:extLst>
      <p:ext uri="{BB962C8B-B14F-4D97-AF65-F5344CB8AC3E}">
        <p14:creationId xmlns:p14="http://schemas.microsoft.com/office/powerpoint/2010/main" val="370351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4F62B-8D49-473E-B2F1-A461C20248E7}" type="slidenum">
              <a:rPr lang="fa-IR" smtClean="0"/>
              <a:pPr/>
              <a:t>2</a:t>
            </a:fld>
            <a:endParaRPr lang="fa-IR"/>
          </a:p>
        </p:txBody>
      </p:sp>
    </p:spTree>
    <p:extLst>
      <p:ext uri="{BB962C8B-B14F-4D97-AF65-F5344CB8AC3E}">
        <p14:creationId xmlns:p14="http://schemas.microsoft.com/office/powerpoint/2010/main" val="261885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98EB146-C798-43E6-8401-AF011B1206E5}" type="slidenum">
              <a:rPr lang="en-US" smtClean="0"/>
              <a:pPr/>
              <a:t>4</a:t>
            </a:fld>
            <a:endParaRPr lang="en-US"/>
          </a:p>
        </p:txBody>
      </p:sp>
    </p:spTree>
    <p:extLst>
      <p:ext uri="{BB962C8B-B14F-4D97-AF65-F5344CB8AC3E}">
        <p14:creationId xmlns:p14="http://schemas.microsoft.com/office/powerpoint/2010/main" val="239057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295A1EC-CDC6-4DBC-A926-B50D3DC00A17}" type="slidenum">
              <a:rPr lang="fa-IR" smtClean="0"/>
              <a:t>8</a:t>
            </a:fld>
            <a:endParaRPr lang="fa-IR"/>
          </a:p>
        </p:txBody>
      </p:sp>
    </p:spTree>
    <p:extLst>
      <p:ext uri="{BB962C8B-B14F-4D97-AF65-F5344CB8AC3E}">
        <p14:creationId xmlns:p14="http://schemas.microsoft.com/office/powerpoint/2010/main" val="248638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53937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4CF737-2BD5-42A4-A6B8-8AEE463C023E}"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7DC8E-C16E-48C0-AD1E-95283238073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53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F737-2BD5-42A4-A6B8-8AEE463C023E}"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935652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F737-2BD5-42A4-A6B8-8AEE463C023E}"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3413502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2" y="1178430"/>
            <a:ext cx="8368363" cy="231007"/>
          </a:xfrm>
          <a:prstGeom prst="rect">
            <a:avLst/>
          </a:prstGeom>
        </p:spPr>
        <p:txBody>
          <a:bodyPr wrap="none" lIns="0" tIns="0" rIns="0" bIns="0" anchor="ctr">
            <a:noAutofit/>
          </a:bodyPr>
          <a:lstStyle>
            <a:lvl1pPr marL="0" indent="0" algn="ctr">
              <a:buNone/>
              <a:defRPr sz="900" b="0" baseline="0">
                <a:solidFill>
                  <a:schemeClr val="bg1">
                    <a:lumMod val="65000"/>
                  </a:schemeClr>
                </a:solidFill>
                <a:latin typeface="+mn-lt"/>
                <a:ea typeface="Roboto" panose="02000000000000000000" pitchFamily="2" charset="0"/>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smtClean="0"/>
              <a:t>CLICK TO EDITE SUBTITLE</a:t>
            </a:r>
          </a:p>
        </p:txBody>
      </p:sp>
      <p:sp>
        <p:nvSpPr>
          <p:cNvPr id="9" name="Title 2"/>
          <p:cNvSpPr>
            <a:spLocks noGrp="1"/>
          </p:cNvSpPr>
          <p:nvPr>
            <p:ph type="title"/>
          </p:nvPr>
        </p:nvSpPr>
        <p:spPr>
          <a:xfrm>
            <a:off x="381002" y="455088"/>
            <a:ext cx="8368363" cy="660511"/>
          </a:xfrm>
          <a:prstGeom prst="rect">
            <a:avLst/>
          </a:prstGeom>
        </p:spPr>
        <p:txBody>
          <a:bodyPr lIns="0" tIns="0" rIns="0" bIns="0" anchor="ctr"/>
          <a:lstStyle>
            <a:lvl1pPr algn="ctr">
              <a:defRPr sz="2700">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0269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F737-2BD5-42A4-A6B8-8AEE463C023E}"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1441799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CF737-2BD5-42A4-A6B8-8AEE463C023E}"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7DC8E-C16E-48C0-AD1E-95283238073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4CF737-2BD5-42A4-A6B8-8AEE463C023E}"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1104631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4CF737-2BD5-42A4-A6B8-8AEE463C023E}" type="datetimeFigureOut">
              <a:rPr lang="en-US" smtClean="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27061137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4CF737-2BD5-42A4-A6B8-8AEE463C023E}" type="datetimeFigureOut">
              <a:rPr lang="en-US" smtClean="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320615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4CF737-2BD5-42A4-A6B8-8AEE463C023E}" type="datetimeFigureOut">
              <a:rPr lang="en-US" smtClean="0"/>
              <a:pPr/>
              <a:t>7/22/2024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3321807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4CF737-2BD5-42A4-A6B8-8AEE463C023E}" type="datetimeFigureOut">
              <a:rPr lang="en-US" smtClean="0"/>
              <a:pPr/>
              <a:t>7/22/2024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D7DC8E-C16E-48C0-AD1E-95283238073E}" type="slidenum">
              <a:rPr lang="en-US" smtClean="0"/>
              <a:pPr/>
              <a:t>‹#›</a:t>
            </a:fld>
            <a:endParaRPr lang="en-US"/>
          </a:p>
        </p:txBody>
      </p:sp>
    </p:spTree>
    <p:extLst>
      <p:ext uri="{BB962C8B-B14F-4D97-AF65-F5344CB8AC3E}">
        <p14:creationId xmlns:p14="http://schemas.microsoft.com/office/powerpoint/2010/main" val="2994410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4CF737-2BD5-42A4-A6B8-8AEE463C023E}"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7DC8E-C16E-48C0-AD1E-95283238073E}" type="slidenum">
              <a:rPr lang="en-US" smtClean="0"/>
              <a:pPr/>
              <a:t>‹#›</a:t>
            </a:fld>
            <a:endParaRPr lang="en-US"/>
          </a:p>
        </p:txBody>
      </p:sp>
    </p:spTree>
    <p:extLst>
      <p:ext uri="{BB962C8B-B14F-4D97-AF65-F5344CB8AC3E}">
        <p14:creationId xmlns:p14="http://schemas.microsoft.com/office/powerpoint/2010/main" val="724831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24CF737-2BD5-42A4-A6B8-8AEE463C023E}" type="datetimeFigureOut">
              <a:rPr lang="en-US" smtClean="0"/>
              <a:pPr/>
              <a:t>7/22/2024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8D7DC8E-C16E-48C0-AD1E-95283238073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140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ranaccnew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FFF"/>
              </a:clrFrom>
              <a:clrTo>
                <a:srgbClr val="FFFFFF">
                  <a:alpha val="0"/>
                </a:srgbClr>
              </a:clrTo>
            </a:clrChange>
            <a:lum bright="-10000"/>
          </a:blip>
          <a:srcRect/>
          <a:stretch>
            <a:fillRect/>
          </a:stretch>
        </p:blipFill>
        <p:spPr bwMode="auto">
          <a:xfrm>
            <a:off x="916572" y="1675252"/>
            <a:ext cx="6914893" cy="3866921"/>
          </a:xfrm>
          <a:prstGeom prst="rect">
            <a:avLst/>
          </a:prstGeom>
          <a:noFill/>
          <a:ln w="9525">
            <a:noFill/>
            <a:miter lim="800000"/>
            <a:headEnd/>
            <a:tailEnd/>
          </a:ln>
          <a:effectLst/>
        </p:spPr>
      </p:pic>
    </p:spTree>
    <p:extLst>
      <p:ext uri="{BB962C8B-B14F-4D97-AF65-F5344CB8AC3E}">
        <p14:creationId xmlns:p14="http://schemas.microsoft.com/office/powerpoint/2010/main" val="19705482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chemeClr val="accent2">
              <a:lumMod val="40000"/>
              <a:lumOff val="60000"/>
            </a:schemeClr>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(1): مفاهیم و اصلاحات</a:t>
            </a:r>
            <a:r>
              <a:rPr lang="ar-SA" cap="all" dirty="0">
                <a:ln w="3175" cmpd="sng">
                  <a:noFill/>
                </a:ln>
                <a:solidFill>
                  <a:prstClr val="black"/>
                </a:solidFill>
                <a:latin typeface="Calibri" panose="020F0502020204030204" pitchFamily="34" charset="0"/>
                <a:ea typeface="Calibri" panose="020F0502020204030204" pitchFamily="34" charset="0"/>
                <a:cs typeface="B Zar" panose="00000400000000000000" pitchFamily="2" charset="-78"/>
              </a:rPr>
              <a:t> زیر، در این قانون، دارای تعاریف مشروحه ذیل می باشند:</a:t>
            </a:r>
            <a:endParaRPr lang="en-US" altLang="ko-KR" sz="2400" b="1" dirty="0">
              <a:ea typeface="굴림" charset="-127"/>
              <a:cs typeface="B Nazanin"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464644" y="2047622"/>
            <a:ext cx="6316467" cy="571498"/>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justLow" defTabSz="342900" rtl="1">
              <a:lnSpc>
                <a:spcPct val="115000"/>
              </a:lnSpc>
              <a:buClr>
                <a:prstClr val="white"/>
              </a:buClr>
              <a:buSzPct val="100000"/>
              <a:buFont typeface="Arial"/>
              <a:buChar char="•"/>
            </a:pP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الف  - عرضه</a:t>
            </a:r>
            <a:r>
              <a:rPr lang="ar-SA" sz="1500" b="1" cap="small" dirty="0">
                <a:solidFill>
                  <a:prstClr val="black"/>
                </a:solidFill>
                <a:latin typeface="Calibri" panose="020F0502020204030204" pitchFamily="34" charset="0"/>
                <a:ea typeface="Calibri" panose="020F0502020204030204" pitchFamily="34" charset="0"/>
                <a:cs typeface="B Zar" panose="00000400000000000000" pitchFamily="2" charset="-78"/>
              </a:rPr>
              <a:t>: واگذاری </a:t>
            </a:r>
            <a:r>
              <a:rPr lang="ar-SA" sz="1500" b="1" cap="small" dirty="0">
                <a:solidFill>
                  <a:prstClr val="black"/>
                </a:solidFill>
                <a:highlight>
                  <a:srgbClr val="FFFF66"/>
                </a:highlight>
                <a:latin typeface="Calibri" panose="020F0502020204030204" pitchFamily="34" charset="0"/>
                <a:ea typeface="Calibri" panose="020F0502020204030204" pitchFamily="34" charset="0"/>
                <a:cs typeface="B Zar" panose="00000400000000000000" pitchFamily="2" charset="-78"/>
              </a:rPr>
              <a:t>کالا </a:t>
            </a:r>
            <a:r>
              <a:rPr lang="ar-SA" sz="1500" b="1" cap="small" dirty="0">
                <a:solidFill>
                  <a:prstClr val="black"/>
                </a:solidFill>
                <a:latin typeface="Calibri" panose="020F0502020204030204" pitchFamily="34" charset="0"/>
                <a:ea typeface="Calibri" panose="020F0502020204030204" pitchFamily="34" charset="0"/>
                <a:cs typeface="B Zar" panose="00000400000000000000" pitchFamily="2" charset="-78"/>
              </a:rPr>
              <a:t>یا ارائه </a:t>
            </a:r>
            <a:r>
              <a:rPr lang="ar-SA" sz="1500" b="1" cap="small" dirty="0">
                <a:solidFill>
                  <a:prstClr val="black"/>
                </a:solidFill>
                <a:highlight>
                  <a:srgbClr val="FFFF66"/>
                </a:highlight>
                <a:latin typeface="Calibri" panose="020F0502020204030204" pitchFamily="34" charset="0"/>
                <a:ea typeface="Calibri" panose="020F0502020204030204" pitchFamily="34" charset="0"/>
                <a:cs typeface="B Zar" panose="00000400000000000000" pitchFamily="2" charset="-78"/>
              </a:rPr>
              <a:t>خدمت</a:t>
            </a:r>
            <a:r>
              <a:rPr lang="ar-SA" sz="1500" b="1" cap="small" dirty="0">
                <a:solidFill>
                  <a:prstClr val="black"/>
                </a:solidFill>
                <a:latin typeface="Calibri" panose="020F0502020204030204" pitchFamily="34" charset="0"/>
                <a:ea typeface="Calibri" panose="020F0502020204030204" pitchFamily="34" charset="0"/>
                <a:cs typeface="B Zar" panose="00000400000000000000" pitchFamily="2" charset="-78"/>
              </a:rPr>
              <a:t> به غیر، از طریق هر نوع معامله یا عقد قانونی؛</a:t>
            </a:r>
            <a:endParaRPr lang="en-US" sz="1500" b="1" cap="small"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endParaRPr lang="en-US" sz="1350" dirty="0"/>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38129" y="1239305"/>
            <a:ext cx="1343600" cy="1121303"/>
          </a:xfrm>
          <a:prstGeom prst="ellipse">
            <a:avLst/>
          </a:prstGeom>
          <a:solidFill>
            <a:srgbClr val="66FF66"/>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lvl="0" algn="ctr" rtl="1"/>
            <a:r>
              <a:rPr lang="fa-IR" sz="1600" b="1" dirty="0">
                <a:cs typeface="B Nazanin" panose="00000400000000000000" pitchFamily="2" charset="-78"/>
              </a:rPr>
              <a:t>ماده(1)</a:t>
            </a:r>
          </a:p>
          <a:p>
            <a:pPr lvl="0" algn="ctr" rtl="1"/>
            <a:r>
              <a:rPr lang="fa-IR" sz="1600" b="1" dirty="0">
                <a:cs typeface="B Nazanin" panose="00000400000000000000" pitchFamily="2" charset="-78"/>
              </a:rPr>
              <a:t>مفاهیم و اصلاحات</a:t>
            </a:r>
            <a:endParaRPr lang="en-US" sz="1600" b="1" dirty="0">
              <a:cs typeface="B Nazanin" panose="00000400000000000000" pitchFamily="2" charset="-78"/>
            </a:endParaRPr>
          </a:p>
        </p:txBody>
      </p:sp>
      <p:sp>
        <p:nvSpPr>
          <p:cNvPr id="13"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201942" y="2827896"/>
            <a:ext cx="8443508" cy="745119"/>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365760" lvl="0" indent="-365760" algn="justLow" defTabSz="457200" rtl="1">
              <a:lnSpc>
                <a:spcPct val="115000"/>
              </a:lnSpc>
              <a:buClr>
                <a:prstClr val="white"/>
              </a:buClr>
              <a:buSzPct val="100000"/>
              <a:buFont typeface="Arial"/>
              <a:buChar char="•"/>
            </a:pPr>
            <a:r>
              <a:rPr kumimoji="0" lang="fa-IR" sz="1600" b="0" i="0" u="none" strike="noStrike" kern="1200" cap="small" spc="0" normalizeH="0" baseline="0" noProof="0" dirty="0">
                <a:ln>
                  <a:noFill/>
                </a:ln>
                <a:solidFill>
                  <a:prstClr val="black"/>
                </a:solidFill>
                <a:effectLst/>
                <a:uLnTx/>
                <a:uFillTx/>
                <a:latin typeface="B Zar" panose="00000400000000000000" pitchFamily="2" charset="-78"/>
                <a:ea typeface="Calibri" panose="020F0502020204030204" pitchFamily="34" charset="0"/>
                <a:cs typeface="B Zar" panose="00000400000000000000" pitchFamily="2" charset="-78"/>
              </a:rPr>
              <a:t>ب- واردات: ورود کالا یا خدمت از خارج از کشور به </a:t>
            </a:r>
            <a:r>
              <a:rPr kumimoji="0" lang="fa-IR" sz="1600" b="0" i="0" u="none" strike="noStrike" kern="1200" cap="small" spc="0" normalizeH="0" baseline="0" noProof="0" dirty="0">
                <a:ln>
                  <a:noFill/>
                </a:ln>
                <a:solidFill>
                  <a:prstClr val="black"/>
                </a:solidFill>
                <a:effectLst/>
                <a:highlight>
                  <a:srgbClr val="FFFF66"/>
                </a:highlight>
                <a:uLnTx/>
                <a:uFillTx/>
                <a:latin typeface="B Zar" panose="00000400000000000000" pitchFamily="2" charset="-78"/>
                <a:ea typeface="Calibri" panose="020F0502020204030204" pitchFamily="34" charset="0"/>
                <a:cs typeface="B Zar" panose="00000400000000000000" pitchFamily="2" charset="-78"/>
              </a:rPr>
              <a:t>قلمرو گمرکی </a:t>
            </a:r>
            <a:r>
              <a:rPr kumimoji="0" lang="fa-IR" sz="1600" b="0" i="0" u="none" strike="noStrike" kern="1200" cap="small" spc="0" normalizeH="0" baseline="0" noProof="0" dirty="0">
                <a:ln>
                  <a:noFill/>
                </a:ln>
                <a:solidFill>
                  <a:prstClr val="black"/>
                </a:solidFill>
                <a:effectLst/>
                <a:uLnTx/>
                <a:uFillTx/>
                <a:latin typeface="B Zar" panose="00000400000000000000" pitchFamily="2" charset="-78"/>
                <a:ea typeface="Calibri" panose="020F0502020204030204" pitchFamily="34" charset="0"/>
                <a:cs typeface="B Zar" panose="00000400000000000000" pitchFamily="2" charset="-78"/>
              </a:rPr>
              <a:t>کشور یا مناطق آزاد تجاری  - صنعتی یا مناطق ویژه اقتصادی</a:t>
            </a:r>
            <a:endParaRPr lang="en-US" sz="2000" cap="small"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4"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201942" y="3623838"/>
            <a:ext cx="8519532" cy="1008111"/>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365760" marR="0" lvl="0" indent="-365760" algn="justLow" defTabSz="457200" rtl="1" eaLnBrk="1" fontAlgn="auto" latinLnBrk="0" hangingPunct="1">
              <a:lnSpc>
                <a:spcPct val="115000"/>
              </a:lnSpc>
              <a:spcBef>
                <a:spcPts val="0"/>
              </a:spcBef>
              <a:spcAft>
                <a:spcPts val="0"/>
              </a:spcAft>
              <a:buClr>
                <a:prstClr val="white"/>
              </a:buClr>
              <a:buSzPct val="100000"/>
              <a:buFont typeface="Arial"/>
              <a:buChar char="•"/>
              <a:tabLst/>
              <a:defRPr/>
            </a:pPr>
            <a:r>
              <a:rPr lang="fa-IR" sz="1600" cap="small" dirty="0">
                <a:solidFill>
                  <a:prstClr val="black"/>
                </a:solidFill>
                <a:latin typeface="Calibri" panose="020F0502020204030204" pitchFamily="34" charset="0"/>
                <a:cs typeface="B Zar" panose="00000400000000000000" pitchFamily="2" charset="-78"/>
              </a:rPr>
              <a:t>پ  - صادرات:</a:t>
            </a:r>
            <a:r>
              <a:rPr lang="ar-SA" sz="1600" cap="small" dirty="0">
                <a:solidFill>
                  <a:prstClr val="black"/>
                </a:solidFill>
                <a:latin typeface="Calibri" panose="020F0502020204030204" pitchFamily="34" charset="0"/>
                <a:cs typeface="B Zar" panose="00000400000000000000" pitchFamily="2" charset="-78"/>
              </a:rPr>
              <a:t> صدورکالا یا خدمت به خارج از کشور؛</a:t>
            </a:r>
            <a:endParaRPr lang="en-US" sz="1600" cap="small" dirty="0">
              <a:solidFill>
                <a:prstClr val="black"/>
              </a:solidFill>
              <a:latin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78222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rtl="1"/>
            <a:r>
              <a:rPr lang="fa-IR" b="1" dirty="0">
                <a:solidFill>
                  <a:srgbClr val="002060"/>
                </a:solidFill>
              </a:rPr>
              <a:t>نکته : در مواردی که دریافت وجه توسط یک مؤدی مستند به فروش کالا یا ارائه خدمت نیست، مانند دریافت هرگونه خسارت، درآمدهای حاصل از تسعیر دارایی های ارزی، انواع سود، انواع جریمه</a:t>
            </a:r>
            <a:r>
              <a:rPr lang="en-US" b="1" dirty="0">
                <a:solidFill>
                  <a:srgbClr val="002060"/>
                </a:solidFill>
              </a:rPr>
              <a:t> )</a:t>
            </a:r>
            <a:r>
              <a:rPr lang="fa-IR" b="1" dirty="0">
                <a:solidFill>
                  <a:srgbClr val="002060"/>
                </a:solidFill>
              </a:rPr>
              <a:t>مادامی که بخشی از بهای کالا و خدمات تلقی نگردد</a:t>
            </a:r>
            <a:r>
              <a:rPr lang="en-US" b="1" dirty="0">
                <a:solidFill>
                  <a:srgbClr val="002060"/>
                </a:solidFill>
              </a:rPr>
              <a:t>(</a:t>
            </a:r>
            <a:r>
              <a:rPr lang="fa-IR" b="1" dirty="0">
                <a:solidFill>
                  <a:srgbClr val="002060"/>
                </a:solidFill>
              </a:rPr>
              <a:t>، آورده نقدی یا غیر نقدی به عنوان سرمایه و انواع کمکهای دولتی، عرضه خدمت محسوب نمی شود و مأخذ محاسبه مالیات و عوارض نمی </a:t>
            </a:r>
            <a:r>
              <a:rPr lang="fa-IR" b="1" dirty="0" smtClean="0">
                <a:solidFill>
                  <a:srgbClr val="002060"/>
                </a:solidFill>
              </a:rPr>
              <a:t>باشد.</a:t>
            </a:r>
            <a:endParaRPr lang="en-US" b="1" dirty="0" smtClean="0">
              <a:solidFill>
                <a:srgbClr val="002060"/>
              </a:solidFill>
            </a:endParaRPr>
          </a:p>
          <a:p>
            <a:pPr algn="just" rtl="1"/>
            <a:r>
              <a:rPr lang="fa-IR" b="1" dirty="0" smtClean="0">
                <a:solidFill>
                  <a:srgbClr val="002060"/>
                </a:solidFill>
              </a:rPr>
              <a:t>(</a:t>
            </a:r>
            <a:r>
              <a:rPr lang="fa-IR" b="1" dirty="0">
                <a:solidFill>
                  <a:srgbClr val="002060"/>
                </a:solidFill>
              </a:rPr>
              <a:t>تبصره بند(ب)ماده9</a:t>
            </a:r>
            <a:r>
              <a:rPr lang="fa-IR" b="1" dirty="0" smtClean="0">
                <a:solidFill>
                  <a:srgbClr val="002060"/>
                </a:solidFill>
              </a:rPr>
              <a:t>)</a:t>
            </a:r>
          </a:p>
          <a:p>
            <a:pPr algn="just" rtl="1"/>
            <a:endParaRPr lang="en-US" dirty="0"/>
          </a:p>
          <a:p>
            <a:pPr algn="just" rtl="1"/>
            <a:r>
              <a:rPr lang="ar-SA" dirty="0">
                <a:solidFill>
                  <a:schemeClr val="tx1"/>
                </a:solidFill>
                <a:latin typeface="Arial" panose="020B0604020202020204" pitchFamily="34" charset="0"/>
                <a:ea typeface="Times New Roman" panose="02020603050405020304" pitchFamily="18" charset="0"/>
                <a:cs typeface="B Zar" panose="00000400000000000000" pitchFamily="2" charset="-78"/>
              </a:rPr>
              <a:t>ارائه </a:t>
            </a:r>
            <a:r>
              <a:rPr lang="ar-SA" sz="1800" b="1" dirty="0">
                <a:solidFill>
                  <a:srgbClr val="FF5050"/>
                </a:solidFill>
                <a:effectLst>
                  <a:outerShdw blurRad="38100" dist="38100" dir="2700000" algn="tl">
                    <a:srgbClr val="000000">
                      <a:alpha val="43137"/>
                    </a:srgbClr>
                  </a:outerShdw>
                </a:effectLst>
                <a:latin typeface="Arial" panose="020B0604020202020204" pitchFamily="34" charset="0"/>
                <a:cs typeface="B Zar" panose="00000400000000000000" pitchFamily="2" charset="-78"/>
              </a:rPr>
              <a:t>خدمات گارانتی </a:t>
            </a:r>
            <a:r>
              <a:rPr lang="ar-SA" dirty="0">
                <a:solidFill>
                  <a:schemeClr val="tx1"/>
                </a:solidFill>
                <a:latin typeface="Arial" panose="020B0604020202020204" pitchFamily="34" charset="0"/>
                <a:ea typeface="Times New Roman" panose="02020603050405020304" pitchFamily="18" charset="0"/>
                <a:cs typeface="B Zar" panose="00000400000000000000" pitchFamily="2" charset="-78"/>
              </a:rPr>
              <a:t>از قبیل تعویض قطعات، تعمیر و انجام سایر خدمات به خریداران کالاهای گارانتی‌دار، بدون دریافت وجه یا هرگونه مابه‌ازاء در دورة گارانتی، مشمول مالیات و عوارض ارزش افزوده نبوده و اشخاص ارائه‌دهندة خدمات در صورتی که مشمول نظام مالیات بر ارزش افزوده باشند، مکلفند بابت دریافت مابه‌ازاء ارائه خدمات، صورتحسابی به عنوان طرف قرارداد صادر و مالیات و عوارض ارزش افزوده را نیز وصول نمایند</a:t>
            </a:r>
            <a:r>
              <a:rPr lang="ar-SA" dirty="0" smtClean="0">
                <a:solidFill>
                  <a:schemeClr val="tx1"/>
                </a:solidFill>
                <a:latin typeface="Arial" panose="020B0604020202020204" pitchFamily="34" charset="0"/>
                <a:ea typeface="Times New Roman" panose="02020603050405020304" pitchFamily="18" charset="0"/>
                <a:cs typeface="B Zar" panose="00000400000000000000" pitchFamily="2" charset="-78"/>
              </a:rPr>
              <a:t>.</a:t>
            </a:r>
            <a:endParaRPr lang="fa-IR" dirty="0" smtClean="0">
              <a:solidFill>
                <a:schemeClr val="tx1"/>
              </a:solidFill>
              <a:latin typeface="Arial" panose="020B0604020202020204" pitchFamily="34" charset="0"/>
              <a:ea typeface="Times New Roman" panose="02020603050405020304" pitchFamily="18" charset="0"/>
              <a:cs typeface="B Zar" panose="00000400000000000000" pitchFamily="2" charset="-78"/>
            </a:endParaRPr>
          </a:p>
          <a:p>
            <a:pPr algn="just" rtl="1"/>
            <a:r>
              <a:rPr lang="fa-IR" dirty="0">
                <a:cs typeface="B Zar" panose="00000400000000000000" pitchFamily="2" charset="-78"/>
              </a:rPr>
              <a:t> </a:t>
            </a:r>
            <a:r>
              <a:rPr lang="fa-IR" dirty="0" smtClean="0">
                <a:cs typeface="B Zar" panose="00000400000000000000" pitchFamily="2" charset="-78"/>
              </a:rPr>
              <a:t>سوال-حکم </a:t>
            </a:r>
            <a:r>
              <a:rPr lang="fa-IR" dirty="0">
                <a:cs typeface="B Zar" panose="00000400000000000000" pitchFamily="2" charset="-78"/>
              </a:rPr>
              <a:t>کالاهای اهدائی در قانون چگونه است؟   </a:t>
            </a:r>
            <a:r>
              <a:rPr lang="fa-IR" dirty="0">
                <a:solidFill>
                  <a:srgbClr val="FF0000"/>
                </a:solidFill>
                <a:cs typeface="B Zar" panose="00000400000000000000" pitchFamily="2" charset="-78"/>
              </a:rPr>
              <a:t>ماده 1 ق.د.م.ب.ا</a:t>
            </a:r>
            <a:endParaRPr lang="fa-IR" dirty="0"/>
          </a:p>
        </p:txBody>
      </p:sp>
    </p:spTree>
    <p:extLst>
      <p:ext uri="{BB962C8B-B14F-4D97-AF65-F5344CB8AC3E}">
        <p14:creationId xmlns:p14="http://schemas.microsoft.com/office/powerpoint/2010/main" val="2568678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244001"/>
            <a:ext cx="6860849" cy="671908"/>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(3): </a:t>
            </a:r>
            <a:r>
              <a:rPr lang="fa-IR" b="1"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تاریخ تعلق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تاریخ </a:t>
            </a:r>
            <a:r>
              <a:rPr lang="fa-IR" b="1"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صدور صورتحساب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مطابق با مقررات است.</a:t>
            </a:r>
            <a:endParaRPr lang="en-US" altLang="ko-KR" sz="2100" b="1" dirty="0">
              <a:solidFill>
                <a:prstClr val="black"/>
              </a:solidFill>
              <a:latin typeface="Century Schoolbook"/>
              <a:ea typeface="굴림" charset="-127"/>
              <a:cs typeface="B Nazanin" panose="00000400000000000000" pitchFamily="2" charset="-78"/>
            </a:endParaRPr>
          </a:p>
        </p:txBody>
      </p:sp>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790993" y="2237422"/>
            <a:ext cx="1541478" cy="3026093"/>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513444" y="3051024"/>
            <a:ext cx="1372958" cy="14066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b="1" dirty="0">
                <a:solidFill>
                  <a:prstClr val="black"/>
                </a:solidFill>
                <a:latin typeface="Century Schoolbook"/>
                <a:cs typeface="B Nazanin" panose="00000400000000000000" pitchFamily="2" charset="-78"/>
              </a:rPr>
              <a:t>ماده(3)</a:t>
            </a:r>
          </a:p>
          <a:p>
            <a:pPr algn="ctr" defTabSz="685800" rtl="1">
              <a:defRPr/>
            </a:pPr>
            <a:r>
              <a:rPr lang="en-US" b="1" dirty="0">
                <a:solidFill>
                  <a:prstClr val="black"/>
                </a:solidFill>
                <a:latin typeface="Century Schoolbook"/>
                <a:cs typeface="B Nazanin" panose="00000400000000000000" pitchFamily="2" charset="-78"/>
              </a:rPr>
              <a:t> </a:t>
            </a:r>
            <a:r>
              <a:rPr lang="ar-SA" b="1" dirty="0">
                <a:solidFill>
                  <a:prstClr val="black"/>
                </a:solidFill>
                <a:latin typeface="Century Schoolbook"/>
                <a:cs typeface="B Nazanin" panose="00000400000000000000" pitchFamily="2" charset="-78"/>
              </a:rPr>
              <a:t>تاریخ تعلق</a:t>
            </a:r>
            <a:endParaRPr lang="en-US" b="1" dirty="0">
              <a:solidFill>
                <a:prstClr val="black"/>
              </a:solidFill>
              <a:latin typeface="Century Schoolbook"/>
              <a:cs typeface="B Nazanin" panose="00000400000000000000" pitchFamily="2" charset="-78"/>
            </a:endParaRPr>
          </a:p>
          <a:p>
            <a:pPr algn="ctr" defTabSz="685800" rtl="1">
              <a:defRPr/>
            </a:pPr>
            <a:r>
              <a:rPr lang="ar-SA" b="1" dirty="0">
                <a:solidFill>
                  <a:prstClr val="black"/>
                </a:solidFill>
                <a:latin typeface="Century Schoolbook"/>
                <a:cs typeface="B Nazanin" panose="00000400000000000000" pitchFamily="2" charset="-78"/>
              </a:rPr>
              <a:t> مالیات و عوارض</a:t>
            </a:r>
            <a:endParaRPr lang="en-US" b="1" dirty="0">
              <a:solidFill>
                <a:prstClr val="black"/>
              </a:solidFill>
              <a:latin typeface="Century Schoolbook"/>
              <a:cs typeface="B Nazanin" panose="00000400000000000000" pitchFamily="2" charset="-78"/>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2726215"/>
            <a:ext cx="6466514" cy="2443004"/>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defTabSz="342900" rtl="1">
              <a:lnSpc>
                <a:spcPct val="200000"/>
              </a:lnSpc>
              <a:buClr>
                <a:prstClr val="white"/>
              </a:buClr>
              <a:buSzPct val="100000"/>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ـ قبوض آب، برق، گاز و مخابرات از آنجا که سند فروش کالا یا خدمت محسوب می‌شوند، در حکم صورتحساب هستند.</a:t>
            </a:r>
          </a:p>
        </p:txBody>
      </p:sp>
    </p:spTree>
    <p:extLst>
      <p:ext uri="{BB962C8B-B14F-4D97-AF65-F5344CB8AC3E}">
        <p14:creationId xmlns:p14="http://schemas.microsoft.com/office/powerpoint/2010/main" val="2673149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0892" y="2237422"/>
            <a:ext cx="1191578" cy="3026093"/>
          </a:xfrm>
          <a:prstGeom prst="moon">
            <a:avLst>
              <a:gd name="adj" fmla="val 23308"/>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483784" y="2922437"/>
            <a:ext cx="1454044" cy="152669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a:t>
            </a:r>
            <a:endParaRPr lang="en-US" sz="1350" b="1" dirty="0">
              <a:solidFill>
                <a:prstClr val="black"/>
              </a:solidFill>
              <a:latin typeface="Century Schoolbook"/>
              <a:cs typeface="B Nazanin" panose="00000400000000000000" pitchFamily="2" charset="-78"/>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151456" y="1440180"/>
            <a:ext cx="6860849" cy="42691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در مواردی که </a:t>
            </a:r>
            <a:r>
              <a:rPr lang="fa-IR" sz="1350" dirty="0" err="1">
                <a:solidFill>
                  <a:schemeClr val="tx1"/>
                </a:solidFill>
                <a:latin typeface="Times New Roman" panose="02020603050405020304" pitchFamily="18" charset="0"/>
                <a:ea typeface="Times New Roman" panose="02020603050405020304" pitchFamily="18" charset="0"/>
                <a:cs typeface="B Zar" panose="00000400000000000000" pitchFamily="2" charset="-78"/>
              </a:rPr>
              <a:t>مؤدیان</a:t>
            </a: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 اقدام به صدور فاکتور و یا پیش فاکتور برای عرضه کالا و یا ارائه خدمت می نمایند لیکن به دلایلی و با توافق طرفین معامله و با ارائه اسناد و مدارک معامله محقق نگردیده و یا نسبت به برگشت آن اقدام شده است، به منظور هماهنگی و ایجاد وحدت رویه مقرر میدارد</a:t>
            </a:r>
            <a:r>
              <a:rPr lang="en-US"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350" dirty="0">
              <a:solidFill>
                <a:schemeClr val="tx1"/>
              </a:solidFill>
              <a:latin typeface="Times New Roman" panose="02020603050405020304" pitchFamily="18" charset="0"/>
              <a:ea typeface="Times New Roman" panose="02020603050405020304" pitchFamily="18" charset="0"/>
            </a:endParaRPr>
          </a:p>
          <a:p>
            <a:pPr marL="214313" indent="-214313" algn="just" rtl="1">
              <a:lnSpc>
                <a:spcPct val="150000"/>
              </a:lnSpc>
              <a:buFont typeface="Wingdings" panose="05000000000000000000" pitchFamily="2" charset="2"/>
              <a:buChar char="ü"/>
            </a:pP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از آنجایی که طبق قانون مالیات بر ارزش افزوده عرضه کالا و ارائه خدمت مبنای تعلق مالیات و عوارض ارزش افزوده می باشد فلذا چنانچه پس از صدور فاکتور و یا پیش فاکتور (از جمله در موارد اخذ تسهیلات بانکی) مطابق بررسی به عمل آمده از دفاتر طرفین معامله و یا سایر اسناد و مدارک مثبته حسب مورد، </a:t>
            </a:r>
            <a:r>
              <a:rPr lang="fa-IR" sz="1350" b="1"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عدم تحقق انجام معامله (عرضه کالا یا ارائه خدمت) یا برگشت آن احراز گردد </a:t>
            </a: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در اینصورت مطالبه مالیات و عوارض ارزش افزوده از فروشنده و خریدار در خصوص کالا و خدمات مورد نظر موضوعیت ندارد و به تبع آن اعتبار مالیاتی نیز قابل پذیرش نخواهد بود</a:t>
            </a:r>
            <a:r>
              <a:rPr lang="en-US" sz="1350" u="sng" dirty="0">
                <a:solidFill>
                  <a:schemeClr val="tx1"/>
                </a:solidFill>
                <a:latin typeface="Times New Roman" panose="02020603050405020304" pitchFamily="18" charset="0"/>
                <a:ea typeface="Times New Roman" panose="02020603050405020304" pitchFamily="18" charset="0"/>
                <a:cs typeface="B Zar" panose="00000400000000000000" pitchFamily="2" charset="-78"/>
                <a:hlinkClick r:id="rId2">
                  <a:extLst>
                    <a:ext uri="{A12FA001-AC4F-418D-AE19-62706E023703}">
                      <ahyp:hlinkClr xmlns:ahyp="http://schemas.microsoft.com/office/drawing/2018/hyperlinkcolor" xmlns="" val="tx"/>
                    </a:ext>
                  </a:extLst>
                </a:hlinkClick>
              </a:rPr>
              <a:t>.</a:t>
            </a:r>
            <a:endParaRPr lang="en-US" sz="1350" dirty="0">
              <a:solidFill>
                <a:schemeClr val="tx1"/>
              </a:solidFill>
              <a:latin typeface="Times New Roman" panose="02020603050405020304" pitchFamily="18" charset="0"/>
              <a:ea typeface="Times New Roman" panose="02020603050405020304" pitchFamily="18" charset="0"/>
            </a:endParaRPr>
          </a:p>
          <a:p>
            <a:pPr marL="214313" indent="-214313" algn="just" rtl="1">
              <a:lnSpc>
                <a:spcPct val="150000"/>
              </a:lnSpc>
              <a:buFont typeface="Wingdings" panose="05000000000000000000" pitchFamily="2" charset="2"/>
              <a:buChar char="ü"/>
            </a:pP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شایان ذکر است در مواردی که حسب مقررات موضوعه اطلاعات مربوط به فاکتور و یا پیش فاکتور </a:t>
            </a:r>
            <a:r>
              <a:rPr lang="fa-IR" sz="1350" b="1"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در سامانه های اطلاعاتی سازمان امور مالیاتی کشور درج گردد</a:t>
            </a: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 عدم پذیرش آن به عنوان معامله و تبع عدم شمول مالیات و عوارض ارزش افزوده </a:t>
            </a:r>
            <a:r>
              <a:rPr lang="fa-IR" sz="1350" b="1"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منوط به اصلاح آن در سامانه مذبور توسط طرفین معامله حسب مورد خواهد بود</a:t>
            </a:r>
            <a:r>
              <a:rPr lang="en-US" sz="1350" dirty="0" smtClean="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r>
              <a:rPr lang="fa-IR" sz="1350" dirty="0" smtClean="0">
                <a:solidFill>
                  <a:schemeClr val="tx1"/>
                </a:solidFill>
                <a:latin typeface="Times New Roman" panose="02020603050405020304" pitchFamily="18" charset="0"/>
                <a:ea typeface="Times New Roman" panose="02020603050405020304" pitchFamily="18" charset="0"/>
                <a:cs typeface="B Zar" panose="00000400000000000000" pitchFamily="2" charset="-78"/>
              </a:rPr>
              <a:t>(200-95-83 مورخ 10/11095)</a:t>
            </a:r>
            <a:endParaRPr lang="en-US" sz="135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17914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244001"/>
            <a:ext cx="7212322" cy="1096292"/>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just" defTabSz="6858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(4): مؤدی مکلف است حداکثر تا </a:t>
            </a:r>
            <a:r>
              <a:rPr lang="fa-IR" sz="1500" b="1"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پایان ماه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پس از انقضای هر دوره مالیاتی، کل مالیات و عوارضی را که طی آن دوره </a:t>
            </a:r>
          </a:p>
          <a:p>
            <a:pPr algn="just" defTabSz="6858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فروش کالا و یا ارائه خدمات توسط وی تعلق گرفته است، با رعایت تبصره (2) این ماده و پس از کسر اعتبار مالیاتی خود، </a:t>
            </a:r>
          </a:p>
          <a:p>
            <a:pPr algn="just" defTabSz="6858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ترتیبی که سازمان مقرر می کند، </a:t>
            </a:r>
            <a:r>
              <a:rPr lang="fa-IR" sz="1500" b="1"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پرداخت</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نماید.</a:t>
            </a:r>
            <a:endParaRPr lang="en-US" altLang="ko-KR" sz="2100" b="1" dirty="0">
              <a:solidFill>
                <a:prstClr val="black"/>
              </a:solidFill>
              <a:latin typeface="Century Schoolbook"/>
              <a:ea typeface="굴림" charset="-127"/>
              <a:cs typeface="B Nazanin" panose="00000400000000000000" pitchFamily="2" charset="-78"/>
            </a:endParaRPr>
          </a:p>
        </p:txBody>
      </p:sp>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03770" y="2237422"/>
            <a:ext cx="1028701" cy="3026093"/>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619585" y="3047129"/>
            <a:ext cx="1372958" cy="14066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ماده(4)</a:t>
            </a:r>
          </a:p>
          <a:p>
            <a:pPr algn="ctr" defTabSz="685800"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ترتیبات پرداخت</a:t>
            </a:r>
            <a:endParaRPr lang="en-US" sz="1350" b="1" dirty="0">
              <a:solidFill>
                <a:prstClr val="black"/>
              </a:solidFill>
              <a:latin typeface="Century Schoolbook"/>
              <a:cs typeface="B Nazanin" panose="00000400000000000000" pitchFamily="2" charset="-78"/>
            </a:endParaRPr>
          </a:p>
          <a:p>
            <a:pPr algn="ctr" defTabSz="685800" rtl="1">
              <a:defRPr/>
            </a:pPr>
            <a:r>
              <a:rPr lang="ar-SA" sz="1350" b="1" dirty="0">
                <a:solidFill>
                  <a:prstClr val="black"/>
                </a:solidFill>
                <a:latin typeface="Century Schoolbook"/>
                <a:cs typeface="B Nazanin" panose="00000400000000000000" pitchFamily="2" charset="-78"/>
              </a:rPr>
              <a:t> مالیات و عوارض</a:t>
            </a:r>
            <a:endParaRPr lang="en-US" sz="1350" b="1" dirty="0">
              <a:solidFill>
                <a:prstClr val="black"/>
              </a:solidFill>
              <a:latin typeface="Century Schoolbook"/>
              <a:cs typeface="B Nazanin" panose="00000400000000000000" pitchFamily="2" charset="-78"/>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2749999"/>
            <a:ext cx="7015153" cy="3026093"/>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200000"/>
              </a:lnSpc>
              <a:buClr>
                <a:prstClr val="white"/>
              </a:buClr>
              <a:buSzPct val="100000"/>
              <a:defRPr/>
            </a:pP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(1) - مطابق این قانون، </a:t>
            </a:r>
            <a:r>
              <a:rPr lang="fa-IR" sz="1500" b="1" cap="small" dirty="0">
                <a:solidFill>
                  <a:srgbClr val="3333FF"/>
                </a:solidFill>
                <a:latin typeface="B Zar" panose="00000400000000000000" pitchFamily="2" charset="-78"/>
                <a:ea typeface="Calibri" panose="020F0502020204030204" pitchFamily="34" charset="0"/>
                <a:cs typeface="B Zar" panose="00000400000000000000" pitchFamily="2" charset="-78"/>
              </a:rPr>
              <a:t>اصل بر نقدی بودن معاملات است</a:t>
            </a: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 مگر اینکه </a:t>
            </a:r>
            <a:r>
              <a:rPr lang="fa-IR" sz="1500" b="1" cap="small" dirty="0">
                <a:solidFill>
                  <a:srgbClr val="FF0000"/>
                </a:solidFill>
                <a:latin typeface="B Zar" panose="00000400000000000000" pitchFamily="2" charset="-78"/>
                <a:ea typeface="Calibri" panose="020F0502020204030204" pitchFamily="34" charset="0"/>
                <a:cs typeface="B Zar" panose="00000400000000000000" pitchFamily="2" charset="-78"/>
              </a:rPr>
              <a:t>نسیه</a:t>
            </a: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 بودن معاملات و دریافت و پرداخت های مرتبط با آن در سامانه مؤدیان ثبت شده و به تأیید طرفین رسیده باشد. در مواردی که معامله یا قرار داد در سامانه مؤدیان ثبت نشده باشد، آن معامله یا قرار داد نقدی تلقی می شود.</a:t>
            </a:r>
          </a:p>
        </p:txBody>
      </p:sp>
    </p:spTree>
    <p:extLst>
      <p:ext uri="{BB962C8B-B14F-4D97-AF65-F5344CB8AC3E}">
        <p14:creationId xmlns:p14="http://schemas.microsoft.com/office/powerpoint/2010/main" val="1327612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244001"/>
            <a:ext cx="7212322" cy="1096292"/>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rtl="1">
              <a:lnSpc>
                <a:spcPct val="150000"/>
              </a:lnSpc>
              <a:defRPr/>
            </a:pPr>
            <a:r>
              <a:rPr lang="fa-IR" sz="2400" b="1" dirty="0" smtClean="0">
                <a:solidFill>
                  <a:srgbClr val="0070C0"/>
                </a:solidFill>
              </a:rPr>
              <a:t>تاریخ </a:t>
            </a:r>
            <a:r>
              <a:rPr lang="fa-IR" sz="2400" b="1" dirty="0">
                <a:solidFill>
                  <a:srgbClr val="0070C0"/>
                </a:solidFill>
              </a:rPr>
              <a:t>تعلق مالیات و حل مشکل پیمانکاران:</a:t>
            </a:r>
            <a:endParaRPr lang="en-US" altLang="ko-KR" sz="2100" b="1" dirty="0">
              <a:solidFill>
                <a:prstClr val="black"/>
              </a:solidFill>
              <a:latin typeface="Century Schoolbook"/>
              <a:ea typeface="굴림" charset="-127"/>
              <a:cs typeface="B Nazanin" panose="00000400000000000000" pitchFamily="2" charset="-78"/>
            </a:endParaRPr>
          </a:p>
        </p:txBody>
      </p:sp>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03770" y="2237422"/>
            <a:ext cx="1028701" cy="3026093"/>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2468881"/>
            <a:ext cx="7015153" cy="3451937"/>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(2) - </a:t>
            </a:r>
            <a:r>
              <a:rPr lang="fa-IR" sz="1350" b="1" cap="small" dirty="0">
                <a:solidFill>
                  <a:srgbClr val="3333FF"/>
                </a:solidFill>
                <a:latin typeface="B Zar" panose="00000400000000000000" pitchFamily="2" charset="-78"/>
                <a:ea typeface="Calibri" panose="020F0502020204030204" pitchFamily="34" charset="0"/>
                <a:cs typeface="B Zar" panose="00000400000000000000" pitchFamily="2" charset="-78"/>
              </a:rPr>
              <a:t>در </a:t>
            </a:r>
            <a:r>
              <a:rPr lang="fa-IR" sz="1350" b="1" cap="small" dirty="0" err="1">
                <a:solidFill>
                  <a:srgbClr val="3333FF"/>
                </a:solidFill>
                <a:latin typeface="B Zar" panose="00000400000000000000" pitchFamily="2" charset="-78"/>
                <a:ea typeface="Calibri" panose="020F0502020204030204" pitchFamily="34" charset="0"/>
                <a:cs typeface="B Zar" panose="00000400000000000000" pitchFamily="2" charset="-78"/>
              </a:rPr>
              <a:t>معاملات</a:t>
            </a:r>
            <a:r>
              <a:rPr lang="fa-IR" sz="1350" b="1" cap="small" dirty="0">
                <a:solidFill>
                  <a:srgbClr val="3333FF"/>
                </a:solidFill>
                <a:latin typeface="B Zar" panose="00000400000000000000" pitchFamily="2" charset="-78"/>
                <a:ea typeface="Calibri" panose="020F0502020204030204" pitchFamily="34" charset="0"/>
                <a:cs typeface="B Zar" panose="00000400000000000000" pitchFamily="2" charset="-78"/>
              </a:rPr>
              <a:t> غیر نقدی</a:t>
            </a:r>
            <a:r>
              <a:rPr lang="fa-IR" sz="1350" dirty="0">
                <a:solidFill>
                  <a:srgbClr val="333333"/>
                </a:solidFill>
                <a:latin typeface="IRANSans"/>
              </a:rPr>
              <a:t> نظیر فروش اقساطی و اجاره </a:t>
            </a:r>
            <a:r>
              <a:rPr lang="fa-IR" sz="1350" dirty="0" err="1">
                <a:solidFill>
                  <a:srgbClr val="333333"/>
                </a:solidFill>
                <a:latin typeface="IRANSans"/>
              </a:rPr>
              <a:t>به‌شرط</a:t>
            </a:r>
            <a:r>
              <a:rPr lang="fa-IR" sz="1350" dirty="0">
                <a:solidFill>
                  <a:srgbClr val="333333"/>
                </a:solidFill>
                <a:latin typeface="IRANSans"/>
              </a:rPr>
              <a:t> </a:t>
            </a:r>
            <a:r>
              <a:rPr lang="fa-IR" sz="1350" dirty="0" err="1">
                <a:solidFill>
                  <a:srgbClr val="333333"/>
                </a:solidFill>
                <a:latin typeface="IRANSans"/>
              </a:rPr>
              <a:t>تملیک</a:t>
            </a:r>
            <a:r>
              <a:rPr lang="fa-IR" sz="1350" dirty="0">
                <a:solidFill>
                  <a:srgbClr val="333333"/>
                </a:solidFill>
                <a:latin typeface="IRANSans"/>
              </a:rPr>
              <a:t> و قراردادهای </a:t>
            </a:r>
            <a:r>
              <a:rPr lang="fa-IR" sz="1350" dirty="0" err="1">
                <a:solidFill>
                  <a:srgbClr val="333333"/>
                </a:solidFill>
                <a:latin typeface="IRANSans"/>
              </a:rPr>
              <a:t>پیمانکاری</a:t>
            </a:r>
            <a:r>
              <a:rPr lang="fa-IR" sz="1350" dirty="0">
                <a:solidFill>
                  <a:srgbClr val="333333"/>
                </a:solidFill>
                <a:latin typeface="IRANSans"/>
              </a:rPr>
              <a:t> و </a:t>
            </a:r>
            <a:r>
              <a:rPr lang="fa-IR" sz="1350" dirty="0" err="1">
                <a:solidFill>
                  <a:srgbClr val="333333"/>
                </a:solidFill>
                <a:latin typeface="IRANSans"/>
              </a:rPr>
              <a:t>مشاوره‌ای</a:t>
            </a:r>
            <a:r>
              <a:rPr lang="fa-IR" sz="1350" dirty="0">
                <a:solidFill>
                  <a:srgbClr val="333333"/>
                </a:solidFill>
                <a:latin typeface="IRANSans"/>
              </a:rPr>
              <a:t>، </a:t>
            </a:r>
            <a:r>
              <a:rPr lang="fa-IR" sz="1350" b="1" cap="small" dirty="0">
                <a:solidFill>
                  <a:srgbClr val="3333FF"/>
                </a:solidFill>
                <a:latin typeface="B Zar" panose="00000400000000000000" pitchFamily="2" charset="-78"/>
                <a:ea typeface="Calibri" panose="020F0502020204030204" pitchFamily="34" charset="0"/>
                <a:cs typeface="B Zar" panose="00000400000000000000" pitchFamily="2" charset="-78"/>
              </a:rPr>
              <a:t>تاریخ تعلق مالیات و عوارض </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همان </a:t>
            </a:r>
            <a:r>
              <a:rPr lang="fa-IR" sz="1350" b="1" cap="small" dirty="0">
                <a:solidFill>
                  <a:srgbClr val="3333FF"/>
                </a:solidFill>
                <a:latin typeface="B Zar" panose="00000400000000000000" pitchFamily="2" charset="-78"/>
                <a:ea typeface="Calibri" panose="020F0502020204030204" pitchFamily="34" charset="0"/>
                <a:cs typeface="B Zar" panose="00000400000000000000" pitchFamily="2" charset="-78"/>
              </a:rPr>
              <a:t>تاریخ صدور </a:t>
            </a:r>
            <a:r>
              <a:rPr lang="fa-IR" sz="1350" b="1" cap="small" dirty="0" err="1">
                <a:solidFill>
                  <a:srgbClr val="3333FF"/>
                </a:solidFill>
                <a:latin typeface="B Zar" panose="00000400000000000000" pitchFamily="2" charset="-78"/>
                <a:ea typeface="Calibri" panose="020F0502020204030204" pitchFamily="34" charset="0"/>
                <a:cs typeface="B Zar" panose="00000400000000000000" pitchFamily="2" charset="-78"/>
              </a:rPr>
              <a:t>صورتحساب</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 است؛</a:t>
            </a:r>
            <a:r>
              <a:rPr lang="fa-IR" sz="1350" dirty="0">
                <a:solidFill>
                  <a:srgbClr val="333333"/>
                </a:solidFill>
                <a:latin typeface="IRANSans"/>
              </a:rPr>
              <a:t> </a:t>
            </a:r>
            <a:r>
              <a:rPr lang="fa-IR" sz="1350" u="sng" dirty="0">
                <a:solidFill>
                  <a:srgbClr val="333333"/>
                </a:solidFill>
                <a:latin typeface="IRANSans"/>
              </a:rPr>
              <a:t>لکن </a:t>
            </a:r>
            <a:r>
              <a:rPr lang="fa-IR" sz="1350" u="sng" dirty="0" err="1">
                <a:solidFill>
                  <a:srgbClr val="333333"/>
                </a:solidFill>
                <a:latin typeface="IRANSans"/>
              </a:rPr>
              <a:t>مؤدی</a:t>
            </a:r>
            <a:r>
              <a:rPr lang="fa-IR" sz="1350" u="sng" dirty="0">
                <a:solidFill>
                  <a:srgbClr val="333333"/>
                </a:solidFill>
                <a:latin typeface="IRANSans"/>
              </a:rPr>
              <a:t> با رعایت تبصره فوق مجاز است </a:t>
            </a:r>
            <a:r>
              <a:rPr lang="fa-IR" sz="1200" b="1" cap="small" dirty="0">
                <a:solidFill>
                  <a:srgbClr val="FF0000"/>
                </a:solidFill>
                <a:cs typeface="B Zar" panose="00000400000000000000" pitchFamily="2" charset="-78"/>
              </a:rPr>
              <a:t>پرداخت</a:t>
            </a:r>
            <a:r>
              <a:rPr lang="fa-IR" sz="1350" b="1" cap="small" dirty="0">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200" b="1" cap="small" dirty="0">
                <a:solidFill>
                  <a:prstClr val="black"/>
                </a:solidFill>
                <a:cs typeface="B Zar" panose="00000400000000000000" pitchFamily="2" charset="-78"/>
              </a:rPr>
              <a:t>مالیات و عوارض فروش این نوع </a:t>
            </a:r>
            <a:r>
              <a:rPr lang="fa-IR" sz="1200" b="1" cap="small" dirty="0" err="1">
                <a:solidFill>
                  <a:prstClr val="black"/>
                </a:solidFill>
                <a:cs typeface="B Zar" panose="00000400000000000000" pitchFamily="2" charset="-78"/>
              </a:rPr>
              <a:t>معاملات</a:t>
            </a:r>
            <a:r>
              <a:rPr lang="fa-IR" sz="1200" b="1" cap="small" dirty="0">
                <a:solidFill>
                  <a:prstClr val="black"/>
                </a:solidFill>
                <a:cs typeface="B Zar" panose="00000400000000000000" pitchFamily="2" charset="-78"/>
              </a:rPr>
              <a:t> را </a:t>
            </a:r>
            <a:r>
              <a:rPr lang="fa-IR" sz="1200" b="1" cap="small" dirty="0">
                <a:solidFill>
                  <a:srgbClr val="FF0000"/>
                </a:solidFill>
                <a:cs typeface="B Zar" panose="00000400000000000000" pitchFamily="2" charset="-78"/>
              </a:rPr>
              <a:t>تا زمان پرداخت ثمن معامله </a:t>
            </a:r>
            <a:r>
              <a:rPr lang="fa-IR" sz="1200" b="1" cap="small" dirty="0">
                <a:solidFill>
                  <a:prstClr val="black"/>
                </a:solidFill>
                <a:latin typeface="B Zar" panose="00000400000000000000" pitchFamily="2" charset="-78"/>
                <a:ea typeface="Calibri" panose="020F0502020204030204" pitchFamily="34" charset="0"/>
                <a:cs typeface="B Zar" panose="00000400000000000000" pitchFamily="2" charset="-78"/>
              </a:rPr>
              <a:t>توسط خریدار یا مبلغ قرار داد توسط کارفرما، </a:t>
            </a:r>
            <a:r>
              <a:rPr lang="fa-IR" sz="1200" b="1" cap="small" dirty="0" err="1">
                <a:solidFill>
                  <a:prstClr val="black"/>
                </a:solidFill>
                <a:latin typeface="B Zar" panose="00000400000000000000" pitchFamily="2" charset="-78"/>
                <a:ea typeface="Calibri" panose="020F0502020204030204" pitchFamily="34" charset="0"/>
                <a:cs typeface="B Zar" panose="00000400000000000000" pitchFamily="2" charset="-78"/>
              </a:rPr>
              <a:t>متناسباً</a:t>
            </a:r>
            <a:r>
              <a:rPr lang="fa-IR" sz="1200" b="1" cap="small" dirty="0">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200" b="1" cap="small" dirty="0">
                <a:solidFill>
                  <a:srgbClr val="FF0000"/>
                </a:solidFill>
                <a:latin typeface="B Zar" panose="00000400000000000000" pitchFamily="2" charset="-78"/>
                <a:ea typeface="Calibri" panose="020F0502020204030204" pitchFamily="34" charset="0"/>
                <a:cs typeface="B Zar" panose="00000400000000000000" pitchFamily="2" charset="-78"/>
              </a:rPr>
              <a:t>به تأخیر بیندازد </a:t>
            </a:r>
            <a:r>
              <a:rPr lang="fa-IR" sz="1350" dirty="0">
                <a:solidFill>
                  <a:srgbClr val="333333"/>
                </a:solidFill>
                <a:latin typeface="IRANSans"/>
              </a:rPr>
              <a:t>و سازمان تا زمان پرداخت مالیات و عوارض فروش این نوع </a:t>
            </a:r>
            <a:r>
              <a:rPr lang="fa-IR" sz="1350" dirty="0" err="1">
                <a:solidFill>
                  <a:srgbClr val="333333"/>
                </a:solidFill>
                <a:latin typeface="IRANSans"/>
              </a:rPr>
              <a:t>معاملات</a:t>
            </a:r>
            <a:r>
              <a:rPr lang="fa-IR" sz="1350" dirty="0">
                <a:solidFill>
                  <a:srgbClr val="333333"/>
                </a:solidFill>
                <a:latin typeface="IRANSans"/>
              </a:rPr>
              <a:t> توسط کارفرما یا خریدار، </a:t>
            </a:r>
            <a:r>
              <a:rPr lang="fa-IR" sz="1350" u="sng" dirty="0" err="1">
                <a:solidFill>
                  <a:srgbClr val="333333"/>
                </a:solidFill>
                <a:latin typeface="IRANSans"/>
              </a:rPr>
              <a:t>مؤدی</a:t>
            </a:r>
            <a:r>
              <a:rPr lang="fa-IR" sz="1350" u="sng" dirty="0">
                <a:solidFill>
                  <a:srgbClr val="333333"/>
                </a:solidFill>
                <a:latin typeface="IRANSans"/>
              </a:rPr>
              <a:t> را مشمول جریمه تأخیر در پرداخت </a:t>
            </a:r>
            <a:r>
              <a:rPr lang="fa-IR" sz="1350" u="sng" dirty="0" err="1">
                <a:solidFill>
                  <a:srgbClr val="333333"/>
                </a:solidFill>
                <a:latin typeface="IRANSans"/>
              </a:rPr>
              <a:t>نخواهدکرد</a:t>
            </a:r>
            <a:r>
              <a:rPr lang="fa-IR" sz="1350" dirty="0">
                <a:solidFill>
                  <a:srgbClr val="333333"/>
                </a:solidFill>
                <a:latin typeface="IRANSans"/>
              </a:rPr>
              <a:t>. در خصوص </a:t>
            </a:r>
            <a:r>
              <a:rPr lang="fa-IR" sz="1350" dirty="0" err="1">
                <a:solidFill>
                  <a:srgbClr val="333333"/>
                </a:solidFill>
                <a:latin typeface="IRANSans"/>
              </a:rPr>
              <a:t>معاملات</a:t>
            </a:r>
            <a:r>
              <a:rPr lang="fa-IR" sz="1350" dirty="0">
                <a:solidFill>
                  <a:srgbClr val="333333"/>
                </a:solidFill>
                <a:latin typeface="IRANSans"/>
              </a:rPr>
              <a:t> مذکور، </a:t>
            </a:r>
            <a:r>
              <a:rPr lang="fa-IR" sz="1350" b="1" dirty="0">
                <a:solidFill>
                  <a:srgbClr val="0070C0"/>
                </a:solidFill>
                <a:latin typeface="IRANSans"/>
              </a:rPr>
              <a:t>تا زمان پرداخت مالیات و عوارض توسط خریدار، اعتبار مالیاتی برای وی از این بابت منظور نخواهد شد.</a:t>
            </a:r>
            <a:endParaRPr lang="fa-IR" sz="1350" b="1" cap="small" dirty="0">
              <a:solidFill>
                <a:srgbClr val="0070C0"/>
              </a:solidFill>
              <a:latin typeface="B Zar" panose="00000400000000000000" pitchFamily="2" charset="-78"/>
              <a:ea typeface="Calibri" panose="020F0502020204030204" pitchFamily="34" charset="0"/>
              <a:cs typeface="B Zar" panose="00000400000000000000" pitchFamily="2" charset="-78"/>
            </a:endParaRP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619585" y="3047129"/>
            <a:ext cx="1372958" cy="14066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ماده(4)</a:t>
            </a:r>
          </a:p>
          <a:p>
            <a:pPr algn="ctr" defTabSz="685800"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ترتیبات پرداخت</a:t>
            </a:r>
            <a:endParaRPr lang="en-US" sz="1350" b="1" dirty="0">
              <a:solidFill>
                <a:prstClr val="black"/>
              </a:solidFill>
              <a:latin typeface="Century Schoolbook"/>
              <a:cs typeface="B Nazanin" panose="00000400000000000000" pitchFamily="2" charset="-78"/>
            </a:endParaRPr>
          </a:p>
          <a:p>
            <a:pPr algn="ctr" defTabSz="685800" rtl="1">
              <a:defRPr/>
            </a:pPr>
            <a:r>
              <a:rPr lang="ar-SA" sz="1350" b="1" dirty="0">
                <a:solidFill>
                  <a:prstClr val="black"/>
                </a:solidFill>
                <a:latin typeface="Century Schoolbook"/>
                <a:cs typeface="B Nazanin" panose="00000400000000000000" pitchFamily="2" charset="-78"/>
              </a:rPr>
              <a:t> مالیات و عوارض</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731352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03770" y="2237422"/>
            <a:ext cx="1028701" cy="3026093"/>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1772816"/>
            <a:ext cx="7015153" cy="4148003"/>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(4) -پیمانکاران و مهندسان مشاور موضوع این ماده می توانند از </a:t>
            </a:r>
            <a:r>
              <a:rPr lang="fa-IR" sz="1500" b="1" cap="small" dirty="0">
                <a:solidFill>
                  <a:srgbClr val="FFFF00"/>
                </a:solidFill>
                <a:latin typeface="B Zar" panose="00000400000000000000" pitchFamily="2" charset="-78"/>
                <a:ea typeface="Calibri" panose="020F0502020204030204" pitchFamily="34" charset="0"/>
                <a:cs typeface="B Zar" panose="00000400000000000000" pitchFamily="2" charset="-78"/>
              </a:rPr>
              <a:t>اوراق تسویه خزانه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موضوع </a:t>
            </a:r>
            <a:r>
              <a:rPr lang="fa-IR" sz="1500"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ماده (2) قانون رفع موانع تولید رقابت پذیر وارتقای نظام مالی</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کشور مصوب 1394/02/01 و </a:t>
            </a:r>
            <a:r>
              <a:rPr lang="fa-IR" sz="1500"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اوراق مالی اسلامی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که توسط دولت منتشر می شود (</a:t>
            </a:r>
            <a:r>
              <a:rPr lang="fa-IR" sz="1500" b="1" cap="small" dirty="0">
                <a:solidFill>
                  <a:srgbClr val="3333FF"/>
                </a:solidFill>
                <a:latin typeface="B Zar" panose="00000400000000000000" pitchFamily="2" charset="-78"/>
                <a:ea typeface="Calibri" panose="020F0502020204030204" pitchFamily="34" charset="0"/>
                <a:cs typeface="B Zar" panose="00000400000000000000" pitchFamily="2" charset="-78"/>
              </a:rPr>
              <a:t>منوط به دریافت مستقیم از دولت</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برای تسویه مالیات و عوارض خود استفاده نمایند. سازمان مکلف به پذیرش این اوراق به عنوان مالیات و عوارض به میزان ارزش تنزیل شده آن (با </a:t>
            </a:r>
            <a:r>
              <a:rPr lang="fa-IR" sz="1500"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نرخ حفظ قدرت خرید اسناد خزانه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یا نرخ سود اوراق مالی  - اسلامی) متناسب با سالهای باقی مانده تا سر رسید است. میزان مالیات وصولی از این محل به عنوان عملکرد وصولی نقدی سازمان در سال پذیرش اوراق محسوب می شود. در اجرای این تبصره  سازمان مکلف است که معادل سهم عوارض از پذیرش اوراق مذکور را از محل وصولی های جاری به حساب عوارض شهرداری ها و دهیاری های مربوطه منظور نماید.</a:t>
            </a: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619585" y="3047129"/>
            <a:ext cx="1372958" cy="14066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ماده(4)</a:t>
            </a:r>
          </a:p>
          <a:p>
            <a:pPr algn="ctr" defTabSz="685800"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ترتیبات پرداخت</a:t>
            </a:r>
            <a:endParaRPr lang="en-US" sz="1350" b="1" dirty="0">
              <a:solidFill>
                <a:prstClr val="black"/>
              </a:solidFill>
              <a:latin typeface="Century Schoolbook"/>
              <a:cs typeface="B Nazanin" panose="00000400000000000000" pitchFamily="2" charset="-78"/>
            </a:endParaRPr>
          </a:p>
          <a:p>
            <a:pPr algn="ctr" defTabSz="685800" rtl="1">
              <a:defRPr/>
            </a:pPr>
            <a:r>
              <a:rPr lang="ar-SA" sz="1350" b="1" dirty="0">
                <a:solidFill>
                  <a:prstClr val="black"/>
                </a:solidFill>
                <a:latin typeface="Century Schoolbook"/>
                <a:cs typeface="B Nazanin" panose="00000400000000000000" pitchFamily="2" charset="-78"/>
              </a:rPr>
              <a:t> مالیات و عوارض</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313777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0892" y="2237422"/>
            <a:ext cx="1191578" cy="3026093"/>
          </a:xfrm>
          <a:prstGeom prst="moon">
            <a:avLst>
              <a:gd name="adj" fmla="val 21150"/>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483784" y="2922437"/>
            <a:ext cx="1454044" cy="152669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تبصره (4)</a:t>
            </a:r>
          </a:p>
          <a:p>
            <a:pPr algn="ctr" defTabSz="685800" rtl="1">
              <a:defRPr/>
            </a:pPr>
            <a:r>
              <a:rPr lang="fa-IR" sz="1350" b="1" dirty="0">
                <a:solidFill>
                  <a:prstClr val="black"/>
                </a:solidFill>
                <a:latin typeface="Century Schoolbook"/>
                <a:cs typeface="B Nazanin" panose="00000400000000000000" pitchFamily="2" charset="-78"/>
              </a:rPr>
              <a:t> ماده (4)</a:t>
            </a:r>
            <a:endParaRPr lang="en-US" sz="1350" b="1" dirty="0">
              <a:solidFill>
                <a:prstClr val="black"/>
              </a:solidFill>
              <a:latin typeface="Century Schoolbook"/>
              <a:cs typeface="B Nazanin" panose="00000400000000000000" pitchFamily="2" charset="-78"/>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108597" y="1234441"/>
            <a:ext cx="6860849" cy="420909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spcAft>
                <a:spcPts val="600"/>
              </a:spcAft>
            </a:pPr>
            <a:r>
              <a:rPr lang="fa-IR" sz="1350" b="1" dirty="0">
                <a:solidFill>
                  <a:schemeClr val="tx1"/>
                </a:solidFill>
                <a:highlight>
                  <a:srgbClr val="FFFF66"/>
                </a:highlight>
                <a:latin typeface="Arial" panose="020B0604020202020204" pitchFamily="34" charset="0"/>
                <a:ea typeface="Times New Roman" panose="02020603050405020304" pitchFamily="18" charset="0"/>
                <a:cs typeface="B Zar" panose="00000400000000000000" pitchFamily="2" charset="-78"/>
              </a:rPr>
              <a:t>در خصوص </a:t>
            </a:r>
            <a:r>
              <a:rPr lang="ar-SA" sz="1350" b="1" dirty="0">
                <a:solidFill>
                  <a:schemeClr val="tx1"/>
                </a:solidFill>
                <a:highlight>
                  <a:srgbClr val="FFFF66"/>
                </a:highlight>
                <a:latin typeface="Arial" panose="020B0604020202020204" pitchFamily="34" charset="0"/>
                <a:ea typeface="Times New Roman" panose="02020603050405020304" pitchFamily="18" charset="0"/>
                <a:cs typeface="B Zar" panose="00000400000000000000" pitchFamily="2" charset="-78"/>
              </a:rPr>
              <a:t>شمول یا عدم شمول مالیات به مابه الاختلاف ناشی از تحویل اسناد خزانه اسلامی با ارزش اسمی بیشتر از میزان بدهی کارفرمایان به طلبکاران اعلام می </a:t>
            </a:r>
            <a:r>
              <a:rPr lang="ar-SA" sz="1350" b="1" dirty="0" smtClean="0">
                <a:solidFill>
                  <a:schemeClr val="tx1"/>
                </a:solidFill>
                <a:highlight>
                  <a:srgbClr val="FFFF66"/>
                </a:highlight>
                <a:latin typeface="Arial" panose="020B0604020202020204" pitchFamily="34" charset="0"/>
                <a:ea typeface="Times New Roman" panose="02020603050405020304" pitchFamily="18" charset="0"/>
                <a:cs typeface="B Zar" panose="00000400000000000000" pitchFamily="2" charset="-78"/>
              </a:rPr>
              <a:t>دارد:</a:t>
            </a:r>
            <a:r>
              <a:rPr lang="fa-IR" sz="1350" b="1" dirty="0" smtClean="0">
                <a:solidFill>
                  <a:schemeClr val="tx1"/>
                </a:solidFill>
                <a:highlight>
                  <a:srgbClr val="FFFF66"/>
                </a:highlight>
                <a:latin typeface="Arial" panose="020B0604020202020204" pitchFamily="34" charset="0"/>
                <a:ea typeface="Times New Roman" panose="02020603050405020304" pitchFamily="18" charset="0"/>
                <a:cs typeface="B Zar" panose="00000400000000000000" pitchFamily="2" charset="-78"/>
              </a:rPr>
              <a:t>(18-99-200مورخ 10/09/98)</a:t>
            </a:r>
            <a:endParaRPr lang="en-US" sz="1200" b="1" dirty="0">
              <a:solidFill>
                <a:schemeClr val="tx1"/>
              </a:solidFill>
              <a:highlight>
                <a:srgbClr val="FFFF66"/>
              </a:highlight>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Aft>
                <a:spcPts val="600"/>
              </a:spcAft>
            </a:pPr>
            <a:r>
              <a:rPr lang="ar-SA" sz="1350" dirty="0">
                <a:solidFill>
                  <a:schemeClr val="tx1"/>
                </a:solidFill>
                <a:latin typeface="Arial" panose="020B0604020202020204" pitchFamily="34" charset="0"/>
                <a:ea typeface="Times New Roman" panose="02020603050405020304" pitchFamily="18" charset="0"/>
                <a:cs typeface="B Zar" panose="00000400000000000000" pitchFamily="2" charset="-78"/>
              </a:rPr>
              <a:t>اوراق </a:t>
            </a:r>
            <a:r>
              <a:rPr lang="ar-SA" sz="1350" dirty="0">
                <a:solidFill>
                  <a:schemeClr val="tx1"/>
                </a:solidFill>
                <a:latin typeface="Arial" panose="020B0604020202020204" pitchFamily="34" charset="0"/>
                <a:cs typeface="B Zar" panose="00000400000000000000" pitchFamily="2" charset="-78"/>
              </a:rPr>
              <a:t>و اسناد موضوع این تبصره </a:t>
            </a:r>
            <a:r>
              <a:rPr lang="ar-SA" sz="1350" dirty="0">
                <a:solidFill>
                  <a:schemeClr val="tx1"/>
                </a:solidFill>
                <a:latin typeface="Arial" panose="020B0604020202020204" pitchFamily="34" charset="0"/>
                <a:ea typeface="Times New Roman" panose="02020603050405020304" pitchFamily="18" charset="0"/>
                <a:cs typeface="B Zar" panose="00000400000000000000" pitchFamily="2" charset="-78"/>
              </a:rPr>
              <a:t>فارغ از اینکه کارفرمای دولتی در ازای بدهی به پیمانکاران خود اسناد خزانه اسلامی با ارزشی بیش از میزان بدهی( با حفظ قدرت خرید) تحویل نماید، بر اساس صراحت حکم یاد شده، اسناد مزبور( اعم از ارزش اسمی و ارزش حفظ قدرت خرید)  مشمول مالیات نمی باشند. همچنین با عنایت به ماده </a:t>
            </a:r>
            <a:r>
              <a:rPr lang="fa-IR" sz="1350" dirty="0">
                <a:solidFill>
                  <a:schemeClr val="tx1"/>
                </a:solidFill>
                <a:latin typeface="Arial" panose="020B0604020202020204" pitchFamily="34" charset="0"/>
                <a:ea typeface="Times New Roman" panose="02020603050405020304" pitchFamily="18" charset="0"/>
                <a:cs typeface="B Zar" panose="00000400000000000000" pitchFamily="2" charset="-78"/>
              </a:rPr>
              <a:t>(1) </a:t>
            </a:r>
            <a:r>
              <a:rPr lang="ar-SA" sz="1350" dirty="0">
                <a:solidFill>
                  <a:schemeClr val="tx1"/>
                </a:solidFill>
                <a:latin typeface="Arial" panose="020B0604020202020204" pitchFamily="34" charset="0"/>
                <a:ea typeface="Times New Roman" panose="02020603050405020304" pitchFamily="18" charset="0"/>
                <a:cs typeface="B Zar" panose="00000400000000000000" pitchFamily="2" charset="-78"/>
              </a:rPr>
              <a:t> قانون مالیات بر ارزش افزوده، صرفا عرضه کالا و ارائه خدمات در ایران و همچنین واردات و صادرات آنها مشمول مقررات قانون مذکور می‌باشد. </a:t>
            </a:r>
            <a:r>
              <a:rPr lang="ar-SA" sz="1350" b="1" dirty="0">
                <a:solidFill>
                  <a:schemeClr val="tx1"/>
                </a:solidFill>
                <a:latin typeface="Arial" panose="020B0604020202020204" pitchFamily="34" charset="0"/>
                <a:ea typeface="Times New Roman" panose="02020603050405020304" pitchFamily="18" charset="0"/>
                <a:cs typeface="B Zar" panose="00000400000000000000" pitchFamily="2" charset="-78"/>
              </a:rPr>
              <a:t>بنابراین حفظ قدرت خرید از مصادیق عرضه کالا و ارائه خدمات نبوده و مشمول مالیات و عوارض ارزش افزوده نمی باشد</a:t>
            </a:r>
            <a:r>
              <a:rPr lang="en-US" sz="1350" b="1" dirty="0">
                <a:solidFill>
                  <a:schemeClr val="tx1"/>
                </a:solidFill>
                <a:latin typeface="Arial" panose="020B0604020202020204" pitchFamily="34" charset="0"/>
                <a:ea typeface="Times New Roman" panose="02020603050405020304" pitchFamily="18" charset="0"/>
                <a:cs typeface="B Zar" panose="00000400000000000000" pitchFamily="2" charset="-78"/>
              </a:rPr>
              <a:t>.</a:t>
            </a:r>
            <a:endParaRPr lang="en-US" sz="1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076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5279" y="927880"/>
            <a:ext cx="4178596" cy="813391"/>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defTabSz="685800" rtl="1">
              <a:lnSpc>
                <a:spcPct val="150000"/>
              </a:lnSpc>
              <a:defRPr/>
            </a:pPr>
            <a:endParaRPr lang="en-US" b="1" dirty="0">
              <a:ln w="11430"/>
              <a:solidFill>
                <a:srgbClr val="FF0000"/>
              </a:solidFill>
              <a:effectLst>
                <a:outerShdw blurRad="80000" dist="40000" dir="5040000" algn="tl">
                  <a:srgbClr val="000000">
                    <a:alpha val="30000"/>
                  </a:srgbClr>
                </a:outerShdw>
              </a:effectLst>
              <a:latin typeface="Calibri"/>
              <a:cs typeface="B Kamran" panose="00000400000000000000" pitchFamily="2" charset="-78"/>
            </a:endParaRPr>
          </a:p>
        </p:txBody>
      </p:sp>
      <p:sp>
        <p:nvSpPr>
          <p:cNvPr id="8" name="TextBox 7">
            <a:extLst>
              <a:ext uri="{FF2B5EF4-FFF2-40B4-BE49-F238E27FC236}">
                <a16:creationId xmlns:a16="http://schemas.microsoft.com/office/drawing/2014/main" id="{E55D8E80-ED5A-4500-B998-84118A0239F6}"/>
              </a:ext>
            </a:extLst>
          </p:cNvPr>
          <p:cNvSpPr txBox="1"/>
          <p:nvPr/>
        </p:nvSpPr>
        <p:spPr>
          <a:xfrm>
            <a:off x="4769781" y="2096932"/>
            <a:ext cx="4178596" cy="2585323"/>
          </a:xfrm>
          <a:prstGeom prst="rect">
            <a:avLst/>
          </a:prstGeom>
          <a:noFill/>
        </p:spPr>
        <p:txBody>
          <a:bodyPr wrap="square">
            <a:spAutoFit/>
          </a:bodyPr>
          <a:lstStyle/>
          <a:p>
            <a:pPr algn="ctr" defTabSz="685800" rtl="1">
              <a:lnSpc>
                <a:spcPct val="150000"/>
              </a:lnSpc>
              <a:defRPr/>
            </a:pPr>
            <a: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فصل دوم:</a:t>
            </a:r>
            <a:b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br>
            <a: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مأخذ، نرخ ونحوه محاسبه</a:t>
            </a:r>
            <a:endParaRPr lang="fa-IR" dirty="0">
              <a:solidFill>
                <a:srgbClr val="0070C0"/>
              </a:solidFill>
              <a:latin typeface="Calibri"/>
              <a:cs typeface="B Mitra" panose="00000400000000000000" pitchFamily="2" charset="-78"/>
            </a:endParaRPr>
          </a:p>
        </p:txBody>
      </p:sp>
      <p:pic>
        <p:nvPicPr>
          <p:cNvPr id="9" name="Picture 8">
            <a:hlinkClick r:id="rId2" action="ppaction://hlinksldjump"/>
            <a:extLst>
              <a:ext uri="{FF2B5EF4-FFF2-40B4-BE49-F238E27FC236}">
                <a16:creationId xmlns:a16="http://schemas.microsoft.com/office/drawing/2014/main" id="{0019DA6B-A768-4F23-997A-430871B92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67" y="1128795"/>
            <a:ext cx="808212" cy="1034512"/>
          </a:xfrm>
          <a:prstGeom prst="rect">
            <a:avLst/>
          </a:prstGeom>
        </p:spPr>
      </p:pic>
    </p:spTree>
    <p:extLst>
      <p:ext uri="{BB962C8B-B14F-4D97-AF65-F5344CB8AC3E}">
        <p14:creationId xmlns:p14="http://schemas.microsoft.com/office/powerpoint/2010/main" val="52742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97041" y="1051642"/>
            <a:ext cx="8235429" cy="1096292"/>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just" defTabSz="685800" rtl="1">
              <a:lnSpc>
                <a:spcPct val="150000"/>
              </a:lnSpc>
              <a:defRPr/>
            </a:pP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(5) : </a:t>
            </a:r>
            <a:r>
              <a:rPr lang="fa-IR" sz="1650" b="1"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مأخذ محاسبه مالیات و عوارض </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فروش کالاها و خدمات در مورد مؤدیان عضو سامانه مؤدیان</a:t>
            </a:r>
          </a:p>
          <a:p>
            <a:pPr algn="just" defTabSz="685800" rtl="1">
              <a:lnSpc>
                <a:spcPct val="150000"/>
              </a:lnSpc>
              <a:defRPr/>
            </a:pPr>
            <a:r>
              <a:rPr lang="fa-IR" sz="1650" b="1"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 ارزش فروش مندرج در صورتحساب الکترونیکی است </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که توسط آنان در سامانه مزبور ثبت شده است.</a:t>
            </a:r>
            <a:endParaRPr lang="en-US" altLang="ko-KR" sz="1650" b="1" dirty="0">
              <a:solidFill>
                <a:prstClr val="black"/>
              </a:solidFill>
              <a:latin typeface="Century Schoolbook"/>
              <a:ea typeface="굴림" charset="-127"/>
              <a:cs typeface="B Nazanin" panose="00000400000000000000" pitchFamily="2" charset="-78"/>
            </a:endParaRPr>
          </a:p>
        </p:txBody>
      </p:sp>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03770" y="2237422"/>
            <a:ext cx="1028701" cy="3026093"/>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2237422"/>
            <a:ext cx="7015153" cy="3683396"/>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425"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(1) - مأخذ محاسبه مالیات و  عوارض فروش کالاها و خدمات در مورد مؤدیانی که عضو سامانه مؤدیان نیستند و نیز مؤدیان متخلف موضوع </a:t>
            </a:r>
            <a:r>
              <a:rPr lang="fa-IR" sz="1425"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ماده (9) قانون پایانه های فروشگاهی و سامانه مؤدیان</a:t>
            </a:r>
            <a:r>
              <a:rPr lang="fa-IR" sz="1425" cap="small" dirty="0">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425" b="1" cap="small" dirty="0">
                <a:solidFill>
                  <a:srgbClr val="FF0000"/>
                </a:solidFill>
                <a:latin typeface="B Zar" panose="00000400000000000000" pitchFamily="2" charset="-78"/>
                <a:ea typeface="Calibri" panose="020F0502020204030204" pitchFamily="34" charset="0"/>
                <a:cs typeface="B Zar" panose="00000400000000000000" pitchFamily="2" charset="-78"/>
              </a:rPr>
              <a:t>ارزش  روز کالا یا خدمت </a:t>
            </a:r>
            <a:r>
              <a:rPr lang="fa-IR" sz="1425" b="1" cap="small" dirty="0">
                <a:solidFill>
                  <a:prstClr val="black"/>
                </a:solidFill>
                <a:latin typeface="B Zar" panose="00000400000000000000" pitchFamily="2" charset="-78"/>
                <a:ea typeface="Calibri" panose="020F0502020204030204" pitchFamily="34" charset="0"/>
                <a:cs typeface="B Zar" panose="00000400000000000000" pitchFamily="2" charset="-78"/>
              </a:rPr>
              <a:t>در زمان تعلق می باشد </a:t>
            </a:r>
            <a:r>
              <a:rPr lang="fa-IR" sz="1425" cap="small" dirty="0">
                <a:solidFill>
                  <a:prstClr val="black"/>
                </a:solidFill>
                <a:latin typeface="B Zar" panose="00000400000000000000" pitchFamily="2" charset="-78"/>
                <a:ea typeface="Calibri" panose="020F0502020204030204" pitchFamily="34" charset="0"/>
                <a:cs typeface="B Zar" panose="00000400000000000000" pitchFamily="2" charset="-78"/>
              </a:rPr>
              <a:t>که توسط سازمان براساس اطلاعات موجود در سامانه مؤدیان، استعلام از مراجع ذی صلاح یا تعیین کارشناس یا هیأت کارشناسی مشخص می شود. همچنین سازمان </a:t>
            </a:r>
            <a:br>
              <a:rPr lang="fa-IR" sz="1425" cap="small" dirty="0">
                <a:solidFill>
                  <a:prstClr val="black"/>
                </a:solidFill>
                <a:latin typeface="B Zar" panose="00000400000000000000" pitchFamily="2" charset="-78"/>
                <a:ea typeface="Calibri" panose="020F0502020204030204" pitchFamily="34" charset="0"/>
                <a:cs typeface="B Zar" panose="00000400000000000000" pitchFamily="2" charset="-78"/>
              </a:rPr>
            </a:br>
            <a:r>
              <a:rPr lang="fa-IR" sz="1425" cap="small" dirty="0">
                <a:solidFill>
                  <a:prstClr val="black"/>
                </a:solidFill>
                <a:latin typeface="B Zar" panose="00000400000000000000" pitchFamily="2" charset="-78"/>
                <a:ea typeface="Calibri" panose="020F0502020204030204" pitchFamily="34" charset="0"/>
                <a:cs typeface="B Zar" panose="00000400000000000000" pitchFamily="2" charset="-78"/>
              </a:rPr>
              <a:t>می تواند برای تعیین مأخذ مشمول مالیات مؤدیان مزبور، از دفاتر، اسناد و مدارک (اعم از الکترونیکی یا غیر الکترونیکی) آنها استفاده نماید. مؤدی مکلف است دفاتر، اسناد و مدارک مذکور را در صورت درخواست مأموران مالیاتی، کارشناس یا هیأت کارشناسی به آنان ارائه کند.</a:t>
            </a: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483793" y="3047129"/>
            <a:ext cx="1508750" cy="154773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200" b="1" dirty="0">
                <a:solidFill>
                  <a:prstClr val="black"/>
                </a:solidFill>
                <a:latin typeface="Century Schoolbook"/>
                <a:cs typeface="B Nazanin" panose="00000400000000000000" pitchFamily="2" charset="-78"/>
              </a:rPr>
              <a:t>ماده(5)</a:t>
            </a:r>
          </a:p>
          <a:p>
            <a:pPr algn="ctr" rtl="1">
              <a:defRPr/>
            </a:pPr>
            <a:r>
              <a:rPr lang="en-US" sz="1200" b="1" dirty="0">
                <a:solidFill>
                  <a:prstClr val="black"/>
                </a:solidFill>
                <a:latin typeface="Century Schoolbook"/>
                <a:cs typeface="B Nazanin" panose="00000400000000000000" pitchFamily="2" charset="-78"/>
              </a:rPr>
              <a:t> </a:t>
            </a:r>
            <a:r>
              <a:rPr lang="ar-SA" sz="1200" b="1" dirty="0">
                <a:solidFill>
                  <a:prstClr val="black"/>
                </a:solidFill>
                <a:latin typeface="Century Schoolbook"/>
                <a:cs typeface="B Nazanin" panose="00000400000000000000" pitchFamily="2" charset="-78"/>
              </a:rPr>
              <a:t>مأخذ محاسبه مالیات و عوارض</a:t>
            </a:r>
            <a:endParaRPr lang="en-US" sz="1200" b="1" dirty="0">
              <a:solidFill>
                <a:prstClr val="black"/>
              </a:solidFill>
              <a:latin typeface="Century Schoolbook"/>
              <a:cs typeface="B Nazanin" panose="00000400000000000000" pitchFamily="2" charset="-78"/>
            </a:endParaRPr>
          </a:p>
          <a:p>
            <a:pPr algn="ctr" rtl="1">
              <a:defRPr/>
            </a:pPr>
            <a:r>
              <a:rPr lang="ar-SA" sz="1200" b="1" dirty="0">
                <a:solidFill>
                  <a:prstClr val="black"/>
                </a:solidFill>
                <a:latin typeface="Century Schoolbook"/>
                <a:cs typeface="B Nazanin" panose="00000400000000000000" pitchFamily="2" charset="-78"/>
              </a:rPr>
              <a:t> فروش کالاها و خدمات</a:t>
            </a:r>
            <a:endParaRPr lang="en-US" sz="12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186261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658" y="1106742"/>
            <a:ext cx="6210690" cy="4644516"/>
          </a:xfrm>
        </p:spPr>
        <p:txBody>
          <a:bodyPr>
            <a:normAutofit/>
          </a:bodyPr>
          <a:lstStyle/>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a:p>
            <a:pPr marL="0" algn="ctr" rtl="1">
              <a:buNone/>
            </a:pPr>
            <a:endParaRPr lang="fa-IR" sz="750" dirty="0">
              <a:ln w="17780" cmpd="sng">
                <a:solidFill>
                  <a:srgbClr val="FFFFFF"/>
                </a:solidFill>
                <a:prstDash val="solid"/>
                <a:miter lim="800000"/>
              </a:ln>
              <a:solidFill>
                <a:srgbClr val="FF0000"/>
              </a:solidFill>
              <a:effectLst>
                <a:outerShdw blurRad="50800" algn="tl" rotWithShape="0">
                  <a:srgbClr val="000000"/>
                </a:outerShdw>
              </a:effectLst>
              <a:latin typeface="BTitr"/>
              <a:cs typeface="B Tit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910" y="1103837"/>
            <a:ext cx="1296144" cy="1454889"/>
          </a:xfrm>
          <a:prstGeom prst="rect">
            <a:avLst/>
          </a:prstGeom>
        </p:spPr>
      </p:pic>
      <p:sp>
        <p:nvSpPr>
          <p:cNvPr id="7" name="Rectangle 6"/>
          <p:cNvSpPr/>
          <p:nvPr/>
        </p:nvSpPr>
        <p:spPr>
          <a:xfrm>
            <a:off x="1547664" y="2978877"/>
            <a:ext cx="5940660" cy="2723823"/>
          </a:xfrm>
          <a:prstGeom prst="rect">
            <a:avLst/>
          </a:prstGeom>
        </p:spPr>
        <p:txBody>
          <a:bodyPr wrap="square">
            <a:spAutoFit/>
          </a:bodyPr>
          <a:lstStyle/>
          <a:p>
            <a:pPr algn="ctr"/>
            <a:r>
              <a:rPr lang="fa-IR" altLang="en-US" sz="2700" b="1" dirty="0">
                <a:solidFill>
                  <a:srgbClr val="C00000"/>
                </a:solidFill>
                <a:cs typeface="B Titr" panose="00000700000000000000" pitchFamily="2" charset="-78"/>
              </a:rPr>
              <a:t>محتوای آموزشی </a:t>
            </a:r>
            <a:endParaRPr lang="fa-IR" altLang="en-US" sz="2700" b="1" dirty="0">
              <a:cs typeface="B Titr" panose="00000700000000000000" pitchFamily="2" charset="-78"/>
            </a:endParaRPr>
          </a:p>
          <a:p>
            <a:pPr algn="ctr" rtl="1"/>
            <a:endParaRPr lang="fa-IR" sz="2700" dirty="0">
              <a:ln w="13462">
                <a:solidFill>
                  <a:schemeClr val="bg1"/>
                </a:solidFill>
                <a:prstDash val="solid"/>
              </a:ln>
              <a:effectLst>
                <a:outerShdw dist="38100" dir="2700000" algn="bl" rotWithShape="0">
                  <a:schemeClr val="accent5"/>
                </a:outerShdw>
              </a:effectLst>
              <a:cs typeface="B Titr" panose="00000700000000000000" pitchFamily="2" charset="-78"/>
            </a:endParaRPr>
          </a:p>
          <a:p>
            <a:pPr algn="ctr" rtl="1"/>
            <a:r>
              <a:rPr lang="fa-IR" sz="2800" dirty="0">
                <a:ln w="13462">
                  <a:solidFill>
                    <a:schemeClr val="bg1"/>
                  </a:solidFill>
                  <a:prstDash val="solid"/>
                </a:ln>
                <a:effectLst>
                  <a:outerShdw dist="38100" dir="2700000" algn="bl" rotWithShape="0">
                    <a:schemeClr val="accent5"/>
                  </a:outerShdw>
                </a:effectLst>
                <a:cs typeface="B Titr" panose="00000700000000000000" pitchFamily="2" charset="-78"/>
              </a:rPr>
              <a:t>در باب قانون دائمی مالیات بر ارزش </a:t>
            </a:r>
            <a:r>
              <a:rPr lang="fa-IR" sz="2800" dirty="0" smtClean="0">
                <a:ln w="13462">
                  <a:solidFill>
                    <a:schemeClr val="bg1"/>
                  </a:solidFill>
                  <a:prstDash val="solid"/>
                </a:ln>
                <a:effectLst>
                  <a:outerShdw dist="38100" dir="2700000" algn="bl" rotWithShape="0">
                    <a:schemeClr val="accent5"/>
                  </a:outerShdw>
                </a:effectLst>
                <a:cs typeface="B Titr" panose="00000700000000000000" pitchFamily="2" charset="-78"/>
              </a:rPr>
              <a:t>افزوده</a:t>
            </a:r>
            <a:endParaRPr lang="fa-IR" sz="2800" dirty="0">
              <a:ln w="13462">
                <a:solidFill>
                  <a:schemeClr val="bg1"/>
                </a:solidFill>
                <a:prstDash val="solid"/>
              </a:ln>
              <a:solidFill>
                <a:schemeClr val="tx2">
                  <a:lumMod val="75000"/>
                </a:schemeClr>
              </a:solidFill>
              <a:effectLst>
                <a:outerShdw dist="38100" dir="2700000" algn="bl" rotWithShape="0">
                  <a:schemeClr val="accent5"/>
                </a:outerShdw>
              </a:effectLst>
              <a:cs typeface="B Titr" panose="00000700000000000000" pitchFamily="2" charset="-78"/>
            </a:endParaRPr>
          </a:p>
          <a:p>
            <a:pPr algn="ctr" rtl="1"/>
            <a:endParaRPr lang="fa-IR" dirty="0">
              <a:ln w="13462">
                <a:solidFill>
                  <a:schemeClr val="bg1"/>
                </a:solidFill>
                <a:prstDash val="solid"/>
              </a:ln>
              <a:solidFill>
                <a:schemeClr val="tx2">
                  <a:lumMod val="75000"/>
                </a:schemeClr>
              </a:solidFill>
              <a:effectLst>
                <a:outerShdw dist="38100" dir="2700000" algn="bl" rotWithShape="0">
                  <a:schemeClr val="accent5"/>
                </a:outerShdw>
              </a:effectLst>
              <a:cs typeface="B Titr" panose="00000700000000000000" pitchFamily="2" charset="-78"/>
            </a:endParaRPr>
          </a:p>
          <a:p>
            <a:pPr algn="ctr" rtl="1"/>
            <a:endParaRPr lang="fa-IR" dirty="0">
              <a:ln w="13462">
                <a:solidFill>
                  <a:schemeClr val="bg1"/>
                </a:solidFill>
                <a:prstDash val="solid"/>
              </a:ln>
              <a:solidFill>
                <a:schemeClr val="tx2">
                  <a:lumMod val="75000"/>
                </a:schemeClr>
              </a:solidFill>
              <a:effectLst>
                <a:outerShdw dist="38100" dir="2700000" algn="bl" rotWithShape="0">
                  <a:schemeClr val="accent5"/>
                </a:outerShdw>
              </a:effectLst>
              <a:cs typeface="B Titr" panose="00000700000000000000" pitchFamily="2" charset="-78"/>
            </a:endParaRPr>
          </a:p>
          <a:p>
            <a:pPr algn="ctr" rtl="1"/>
            <a:r>
              <a:rPr lang="fa-IR" sz="2700" dirty="0">
                <a:ln w="13462">
                  <a:solidFill>
                    <a:schemeClr val="bg1"/>
                  </a:solidFill>
                  <a:prstDash val="solid"/>
                </a:ln>
                <a:effectLst>
                  <a:outerShdw dist="38100" dir="2700000" algn="bl" rotWithShape="0">
                    <a:schemeClr val="accent5"/>
                  </a:outerShdw>
                </a:effectLst>
                <a:cs typeface="B Titr" panose="00000700000000000000" pitchFamily="2" charset="-78"/>
              </a:rPr>
              <a:t>یوسف زارعی</a:t>
            </a:r>
          </a:p>
          <a:p>
            <a:pPr algn="ctr" rtl="1"/>
            <a:r>
              <a:rPr lang="fa-IR" sz="2700" dirty="0">
                <a:ln w="13462">
                  <a:solidFill>
                    <a:schemeClr val="bg1"/>
                  </a:solidFill>
                  <a:prstDash val="solid"/>
                </a:ln>
                <a:effectLst>
                  <a:outerShdw dist="38100" dir="2700000" algn="bl" rotWithShape="0">
                    <a:schemeClr val="accent5"/>
                  </a:outerShdw>
                </a:effectLst>
                <a:cs typeface="B Titr" panose="00000700000000000000" pitchFamily="2" charset="-78"/>
              </a:rPr>
              <a:t>رئیس گروه حسابرسی مالیاتی</a:t>
            </a:r>
          </a:p>
        </p:txBody>
      </p:sp>
    </p:spTree>
    <p:extLst>
      <p:ext uri="{BB962C8B-B14F-4D97-AF65-F5344CB8AC3E}">
        <p14:creationId xmlns:p14="http://schemas.microsoft.com/office/powerpoint/2010/main" val="2654983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97042" y="188640"/>
            <a:ext cx="8321154" cy="1959294"/>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lvl="0" algn="just" defTabSz="914400" rtl="1">
              <a:lnSpc>
                <a:spcPct val="150000"/>
              </a:lnSpc>
              <a:defRPr/>
            </a:pPr>
            <a:r>
              <a:rPr lang="fa-IR"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(6)  -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مأخذ محاسبه مالیات و عوارض واردات کالا، مجموع </a:t>
            </a:r>
            <a:r>
              <a:rPr lang="fa-IR" cap="all" dirty="0">
                <a:ln w="3175" cmpd="sng">
                  <a:noFill/>
                </a:ln>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ارزش گمرکی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(موضوع ماده (14) قانون امور</a:t>
            </a:r>
          </a:p>
          <a:p>
            <a:pPr lvl="0" algn="just" defTabSz="9144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گمرکی مصوب 1390/08/22) و </a:t>
            </a:r>
            <a:r>
              <a:rPr lang="fa-IR" cap="all" dirty="0">
                <a:ln w="3175" cmpd="sng">
                  <a:noFill/>
                </a:ln>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حقوق ورودی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(حقوق گمرکی و سود بازرگانی) می باشد. مالیات و عوارض </a:t>
            </a:r>
          </a:p>
          <a:p>
            <a:pPr lvl="0" algn="just" defTabSz="9144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مذکور  جزء حقوق ورودی محسوب نمی شود.</a:t>
            </a:r>
            <a:endParaRPr lang="en-US" altLang="ko-KR" b="1" dirty="0">
              <a:solidFill>
                <a:prstClr val="black"/>
              </a:solidFill>
              <a:latin typeface="Century Schoolbook"/>
              <a:ea typeface="굴림" charset="-127"/>
              <a:cs typeface="B Nazanin" panose="00000400000000000000" pitchFamily="2" charset="-78"/>
            </a:endParaRPr>
          </a:p>
        </p:txBody>
      </p:sp>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03770" y="2460307"/>
            <a:ext cx="1114426" cy="2873732"/>
          </a:xfrm>
          <a:prstGeom prst="moon">
            <a:avLst>
              <a:gd name="adj" fmla="val 15209"/>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2237422"/>
            <a:ext cx="7015153" cy="3683396"/>
          </a:xfrm>
          <a:prstGeom prst="bevel">
            <a:avLst>
              <a:gd name="adj" fmla="val 5518"/>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600" b="1"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(2) - موارد زیر جزء مأخذ محاسبه مالیات و عوارض </a:t>
            </a:r>
            <a:r>
              <a:rPr lang="fa-IR" sz="1600" b="1" cap="small" dirty="0">
                <a:solidFill>
                  <a:srgbClr val="FF0000"/>
                </a:solidFill>
                <a:latin typeface="B Zar" panose="00000400000000000000" pitchFamily="2" charset="-78"/>
                <a:ea typeface="Calibri" panose="020F0502020204030204" pitchFamily="34" charset="0"/>
                <a:cs typeface="B Zar" panose="00000400000000000000" pitchFamily="2" charset="-78"/>
              </a:rPr>
              <a:t>نمی باشد</a:t>
            </a:r>
            <a:r>
              <a:rPr lang="fa-IR" sz="1600" b="1" cap="small" dirty="0">
                <a:solidFill>
                  <a:prstClr val="black"/>
                </a:solidFill>
                <a:latin typeface="B Zar" panose="00000400000000000000" pitchFamily="2" charset="-78"/>
                <a:ea typeface="Calibri" panose="020F0502020204030204" pitchFamily="34" charset="0"/>
                <a:cs typeface="B Zar" panose="00000400000000000000" pitchFamily="2" charset="-78"/>
              </a:rPr>
              <a:t>:</a:t>
            </a:r>
          </a:p>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الف  - انواع تخفيفات اعطائي؛</a:t>
            </a:r>
          </a:p>
          <a:p>
            <a:pPr algn="justLow" defTabSz="342900" rtl="1">
              <a:lnSpc>
                <a:spcPct val="150000"/>
              </a:lnSpc>
              <a:buClr>
                <a:prstClr val="white"/>
              </a:buClr>
              <a:buSzPct val="100000"/>
              <a:defRPr/>
            </a:pPr>
            <a:r>
              <a:rPr lang="fa-IR" sz="1200" cap="small" dirty="0" smtClean="0">
                <a:solidFill>
                  <a:prstClr val="black"/>
                </a:solidFill>
                <a:latin typeface="B Zar" panose="00000400000000000000" pitchFamily="2" charset="-78"/>
                <a:ea typeface="Calibri" panose="020F0502020204030204" pitchFamily="34" charset="0"/>
                <a:cs typeface="B Zar" panose="00000400000000000000" pitchFamily="2" charset="-78"/>
              </a:rPr>
              <a:t>ب  - مالیات و عوارض موضوع اين قانون كه قبلاً توسط عرضه كننده كالا يا خدمت پرداخت شده است؛</a:t>
            </a:r>
          </a:p>
          <a:p>
            <a:pPr algn="justLow" defTabSz="342900" rtl="1">
              <a:lnSpc>
                <a:spcPct val="150000"/>
              </a:lnSpc>
              <a:buClr>
                <a:prstClr val="white"/>
              </a:buClr>
              <a:buSzPct val="100000"/>
              <a:defRPr/>
            </a:pPr>
            <a:r>
              <a:rPr lang="fa-IR" sz="1200" cap="small" dirty="0" smtClean="0">
                <a:solidFill>
                  <a:prstClr val="black"/>
                </a:solidFill>
                <a:latin typeface="B Zar" panose="00000400000000000000" pitchFamily="2" charset="-78"/>
                <a:ea typeface="Calibri" panose="020F0502020204030204" pitchFamily="34" charset="0"/>
                <a:cs typeface="B Zar" panose="00000400000000000000" pitchFamily="2" charset="-78"/>
              </a:rPr>
              <a:t>پ  </a:t>
            </a: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 ساير مالياتهاي غير مستقيم و عوارضي كه به موجب قوانین موضوعه هنگام عرضه کالا یا ارائه خدمت به آن تعلق گرفته است؛</a:t>
            </a:r>
          </a:p>
          <a:p>
            <a:pPr algn="justLow" defTabSz="342900" rtl="1">
              <a:lnSpc>
                <a:spcPct val="150000"/>
              </a:lnSpc>
              <a:buClr>
                <a:prstClr val="white"/>
              </a:buClr>
              <a:buSzPct val="100000"/>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ت  - وجوهی که به موجب سایر قوانین وصول می شود و به حساب درآمد عمومی یا به حساب درآمد شهرداری ها واریز می گردد؛</a:t>
            </a:r>
          </a:p>
          <a:p>
            <a:pPr algn="justLow" defTabSz="342900" rtl="1">
              <a:lnSpc>
                <a:spcPct val="150000"/>
              </a:lnSpc>
              <a:buClr>
                <a:prstClr val="white"/>
              </a:buClr>
              <a:buSzPct val="100000"/>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ث  - کمک های پرداختی شهرداری ها و دهیاری ها به سازمان های غیر انتفاعی وابسته به خود طبق قوانین و مقررات موضوعه، مشروط به آنکه مالیات متعلقه به عنوان بخشی از آن احتساب نشده باشد؛</a:t>
            </a:r>
          </a:p>
          <a:p>
            <a:pPr algn="justLow" defTabSz="342900" rtl="1">
              <a:lnSpc>
                <a:spcPct val="150000"/>
              </a:lnSpc>
              <a:buClr>
                <a:prstClr val="white"/>
              </a:buClr>
              <a:buSzPct val="100000"/>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ج  - یارانه پرداختی دولت بابت جبران تمام یا قسمتی از قیمت کالاها و خدمات مشمول قیمت گذاری؛ مشروط بر آنکه مالیات فروش به عنوان بخشی از آن احتساب نشده باشد. </a:t>
            </a:r>
          </a:p>
          <a:p>
            <a:pPr algn="justLow" defTabSz="342900" rtl="1">
              <a:lnSpc>
                <a:spcPct val="150000"/>
              </a:lnSpc>
              <a:buClr>
                <a:prstClr val="white"/>
              </a:buClr>
              <a:buSzPct val="100000"/>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چ  - وجوهی که از ردیفهای بودجه ای مصوب دستگاهها بین شرکت های تابعه در قوانین بودجه سنواتی جابه جا می شود مشروط بر آنکه بابت خرید یا فروش کالا و خدمات نباشد.</a:t>
            </a: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619585" y="3047130"/>
            <a:ext cx="1372958" cy="1453433"/>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ماده(5)</a:t>
            </a:r>
          </a:p>
          <a:p>
            <a:pPr algn="ctr" defTabSz="685800" rtl="1">
              <a:defRPr/>
            </a:pPr>
            <a:r>
              <a:rPr lang="en-US" sz="1350" b="1" dirty="0">
                <a:solidFill>
                  <a:prstClr val="black"/>
                </a:solidFill>
                <a:latin typeface="Century Schoolbook"/>
                <a:cs typeface="B Nazanin" panose="00000400000000000000" pitchFamily="2" charset="-78"/>
              </a:rPr>
              <a:t> </a:t>
            </a:r>
            <a:r>
              <a:rPr lang="ar-SA" sz="1050" b="1" dirty="0">
                <a:solidFill>
                  <a:prstClr val="black"/>
                </a:solidFill>
                <a:latin typeface="Century Schoolbook"/>
                <a:cs typeface="B Nazanin" panose="00000400000000000000" pitchFamily="2" charset="-78"/>
              </a:rPr>
              <a:t>مأخذ محاسبه مالیات و عوارض</a:t>
            </a:r>
            <a:endParaRPr lang="en-US" sz="1050" b="1" dirty="0">
              <a:solidFill>
                <a:prstClr val="black"/>
              </a:solidFill>
              <a:latin typeface="Century Schoolbook"/>
              <a:cs typeface="B Nazanin" panose="00000400000000000000" pitchFamily="2" charset="-78"/>
            </a:endParaRPr>
          </a:p>
          <a:p>
            <a:pPr algn="ctr" defTabSz="685800" rtl="1">
              <a:defRPr/>
            </a:pPr>
            <a:r>
              <a:rPr lang="ar-SA" sz="1050" b="1" dirty="0">
                <a:solidFill>
                  <a:prstClr val="black"/>
                </a:solidFill>
                <a:latin typeface="Century Schoolbook"/>
                <a:cs typeface="B Nazanin" panose="00000400000000000000" pitchFamily="2" charset="-78"/>
              </a:rPr>
              <a:t> فروش کالاها و خدمات</a:t>
            </a:r>
            <a:endParaRPr lang="en-US"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43463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07905" y="2635177"/>
            <a:ext cx="1461683" cy="2085893"/>
          </a:xfrm>
          <a:prstGeom prst="moon">
            <a:avLst>
              <a:gd name="adj" fmla="val 87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839543" y="3089576"/>
            <a:ext cx="1203213" cy="117709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a:t>
            </a:r>
          </a:p>
          <a:p>
            <a:pPr algn="ctr" defTabSz="685800" rtl="1">
              <a:defRPr/>
            </a:pPr>
            <a:r>
              <a:rPr lang="fa-IR" sz="1350" b="1" dirty="0">
                <a:solidFill>
                  <a:prstClr val="black"/>
                </a:solidFill>
                <a:latin typeface="Century Schoolbook"/>
                <a:cs typeface="B Nazanin" panose="00000400000000000000" pitchFamily="2" charset="-78"/>
              </a:rPr>
              <a:t>ماده (7)</a:t>
            </a:r>
          </a:p>
          <a:p>
            <a:pPr algn="ctr" defTabSz="685800" rtl="1">
              <a:defRPr/>
            </a:pPr>
            <a:endParaRPr lang="en-US" sz="1350" b="1" dirty="0">
              <a:solidFill>
                <a:prstClr val="black"/>
              </a:solidFill>
              <a:latin typeface="Century Schoolbook"/>
              <a:cs typeface="B Nazanin" panose="00000400000000000000" pitchFamily="2" charset="-78"/>
            </a:endParaRPr>
          </a:p>
        </p:txBody>
      </p:sp>
      <p:sp>
        <p:nvSpPr>
          <p:cNvPr id="12" name="AutoShape 146">
            <a:extLst>
              <a:ext uri="{FF2B5EF4-FFF2-40B4-BE49-F238E27FC236}">
                <a16:creationId xmlns:a16="http://schemas.microsoft.com/office/drawing/2014/main" id="{D264D57A-4A7C-49E0-8627-7A821AFF4845}"/>
              </a:ext>
            </a:extLst>
          </p:cNvPr>
          <p:cNvSpPr>
            <a:spLocks noChangeArrowheads="1"/>
          </p:cNvSpPr>
          <p:nvPr/>
        </p:nvSpPr>
        <p:spPr bwMode="gray">
          <a:xfrm>
            <a:off x="301177" y="1051642"/>
            <a:ext cx="7206728" cy="482836"/>
          </a:xfrm>
          <a:prstGeom prst="roundRect">
            <a:avLst>
              <a:gd name="adj" fmla="val 50000"/>
            </a:avLst>
          </a:prstGeom>
          <a:solidFill>
            <a:schemeClr val="accent4">
              <a:lumMod val="60000"/>
              <a:lumOff val="40000"/>
            </a:schemeClr>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rtl="1">
              <a:lnSpc>
                <a:spcPct val="150000"/>
              </a:lnSpc>
              <a:defRPr/>
            </a:pPr>
            <a:r>
              <a:rPr lang="fa-IR" sz="1500" b="1"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Zar" panose="00000400000000000000" pitchFamily="2" charset="-78"/>
              </a:rPr>
              <a:t>نرخ های </a:t>
            </a:r>
            <a:r>
              <a:rPr lang="fa-IR" sz="1500" b="1" cap="all" dirty="0">
                <a:ln w="3175" cmpd="sng">
                  <a:noFill/>
                </a:ln>
                <a:effectLst>
                  <a:glow rad="38100">
                    <a:prstClr val="black">
                      <a:lumMod val="65000"/>
                      <a:lumOff val="35000"/>
                      <a:alpha val="40000"/>
                    </a:prstClr>
                  </a:glow>
                </a:effectLst>
                <a:latin typeface="Century Gothic" panose="020B0502020202020204"/>
                <a:ea typeface="+mj-ea"/>
                <a:cs typeface="B Zar" panose="00000400000000000000" pitchFamily="2" charset="-78"/>
              </a:rPr>
              <a:t>مالیات و عوارض در قانون مالیات بر ارزش افزوده مصوب سال 1400</a:t>
            </a:r>
            <a:endParaRPr lang="en-US" altLang="ko-KR" sz="1650" b="1" dirty="0">
              <a:effectLst>
                <a:glow rad="38100">
                  <a:prstClr val="black">
                    <a:lumMod val="65000"/>
                    <a:lumOff val="35000"/>
                    <a:alpha val="40000"/>
                  </a:prstClr>
                </a:glow>
              </a:effectLst>
              <a:latin typeface="Century Schoolbook"/>
              <a:ea typeface="굴림" charset="-127"/>
              <a:cs typeface="B Nazanin" panose="00000400000000000000" pitchFamily="2" charset="-78"/>
            </a:endParaRPr>
          </a:p>
        </p:txBody>
      </p:sp>
      <p:graphicFrame>
        <p:nvGraphicFramePr>
          <p:cNvPr id="13" name="Table 12">
            <a:extLst>
              <a:ext uri="{FF2B5EF4-FFF2-40B4-BE49-F238E27FC236}">
                <a16:creationId xmlns:a16="http://schemas.microsoft.com/office/drawing/2014/main" id="{7F79571A-E1B9-479F-BC1A-15CA40BECCF7}"/>
              </a:ext>
            </a:extLst>
          </p:cNvPr>
          <p:cNvGraphicFramePr>
            <a:graphicFrameLocks noGrp="1"/>
          </p:cNvGraphicFramePr>
          <p:nvPr>
            <p:extLst/>
          </p:nvPr>
        </p:nvGraphicFramePr>
        <p:xfrm>
          <a:off x="365579" y="1666646"/>
          <a:ext cx="7077923" cy="2845861"/>
        </p:xfrm>
        <a:graphic>
          <a:graphicData uri="http://schemas.openxmlformats.org/drawingml/2006/table">
            <a:tbl>
              <a:tblPr rtl="1" firstRow="1" firstCol="1" bandRow="1"/>
              <a:tblGrid>
                <a:gridCol w="541810">
                  <a:extLst>
                    <a:ext uri="{9D8B030D-6E8A-4147-A177-3AD203B41FA5}">
                      <a16:colId xmlns:a16="http://schemas.microsoft.com/office/drawing/2014/main" val="714613525"/>
                    </a:ext>
                  </a:extLst>
                </a:gridCol>
                <a:gridCol w="2652176">
                  <a:extLst>
                    <a:ext uri="{9D8B030D-6E8A-4147-A177-3AD203B41FA5}">
                      <a16:colId xmlns:a16="http://schemas.microsoft.com/office/drawing/2014/main" val="2990363413"/>
                    </a:ext>
                  </a:extLst>
                </a:gridCol>
                <a:gridCol w="924076">
                  <a:extLst>
                    <a:ext uri="{9D8B030D-6E8A-4147-A177-3AD203B41FA5}">
                      <a16:colId xmlns:a16="http://schemas.microsoft.com/office/drawing/2014/main" val="220850464"/>
                    </a:ext>
                  </a:extLst>
                </a:gridCol>
                <a:gridCol w="2132483">
                  <a:extLst>
                    <a:ext uri="{9D8B030D-6E8A-4147-A177-3AD203B41FA5}">
                      <a16:colId xmlns:a16="http://schemas.microsoft.com/office/drawing/2014/main" val="4267676235"/>
                    </a:ext>
                  </a:extLst>
                </a:gridCol>
                <a:gridCol w="827378">
                  <a:extLst>
                    <a:ext uri="{9D8B030D-6E8A-4147-A177-3AD203B41FA5}">
                      <a16:colId xmlns:a16="http://schemas.microsoft.com/office/drawing/2014/main" val="2278370655"/>
                    </a:ext>
                  </a:extLst>
                </a:gridCol>
              </a:tblGrid>
              <a:tr h="40622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rgbClr val="FF0000"/>
                          </a:solidFill>
                          <a:effectLst/>
                          <a:cs typeface="B Zar" panose="00000400000000000000" pitchFamily="2" charset="-78"/>
                        </a:rPr>
                        <a:t>ردیف</a:t>
                      </a:r>
                      <a:endParaRPr lang="en-US" sz="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rgbClr val="FF0000"/>
                          </a:solidFill>
                          <a:effectLst/>
                          <a:cs typeface="B Zar" panose="00000400000000000000" pitchFamily="2" charset="-78"/>
                        </a:rPr>
                        <a:t>شرح</a:t>
                      </a:r>
                      <a:endParaRPr lang="en-US" sz="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100" dirty="0">
                          <a:solidFill>
                            <a:srgbClr val="FF0000"/>
                          </a:solidFill>
                          <a:effectLst/>
                          <a:cs typeface="B Zar" panose="00000400000000000000" pitchFamily="2" charset="-78"/>
                        </a:rPr>
                        <a:t>نرخ مالیات وعوارض (درصد)</a:t>
                      </a:r>
                      <a:endParaRPr lang="en-US" sz="11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rgbClr val="FF0000"/>
                          </a:solidFill>
                          <a:effectLst/>
                          <a:cs typeface="B Zar" panose="00000400000000000000" pitchFamily="2" charset="-78"/>
                        </a:rPr>
                        <a:t>مأخذ محاسبه</a:t>
                      </a:r>
                      <a:endParaRPr lang="en-US" sz="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rgbClr val="FF0000"/>
                          </a:solidFill>
                          <a:effectLst/>
                          <a:cs typeface="B Zar" panose="00000400000000000000" pitchFamily="2" charset="-78"/>
                        </a:rPr>
                        <a:t>منبع</a:t>
                      </a:r>
                      <a:endParaRPr lang="en-US" sz="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694113272"/>
                  </a:ext>
                </a:extLst>
              </a:tr>
              <a:tr h="334824">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cs typeface="B Zar" panose="00000400000000000000" pitchFamily="2" charset="-78"/>
                        </a:rPr>
                        <a:t>کالاها و خدمات عمومی</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hMerge="1">
                  <a:txBody>
                    <a:bodyPr/>
                    <a:lstStyle/>
                    <a:p>
                      <a:endParaRPr lang="en-US"/>
                    </a:p>
                  </a:txBody>
                  <a:tcPr/>
                </a:tc>
                <a:tc hMerge="1">
                  <a:txBody>
                    <a:bodyPr/>
                    <a:lstStyle/>
                    <a:p>
                      <a:endParaRPr 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076531686"/>
                  </a:ext>
                </a:extLst>
              </a:tr>
              <a:tr h="669647">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500" dirty="0">
                          <a:solidFill>
                            <a:srgbClr val="FF0000"/>
                          </a:solidFill>
                          <a:effectLst/>
                          <a:cs typeface="B Zar" panose="00000400000000000000" pitchFamily="2" charset="-78"/>
                        </a:rPr>
                        <a:t>1</a:t>
                      </a:r>
                      <a:endParaRPr lang="en-US" sz="15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justLow" rtl="1">
                        <a:lnSpc>
                          <a:spcPct val="107000"/>
                        </a:lnSpc>
                        <a:spcBef>
                          <a:spcPts val="0"/>
                        </a:spcBef>
                        <a:spcAft>
                          <a:spcPts val="0"/>
                        </a:spcAft>
                      </a:pPr>
                      <a:r>
                        <a:rPr lang="fa-IR" sz="1200" b="1" dirty="0">
                          <a:solidFill>
                            <a:srgbClr val="FF0000"/>
                          </a:solidFill>
                          <a:effectLst/>
                          <a:cs typeface="B Zar" panose="00000400000000000000" pitchFamily="2" charset="-78"/>
                        </a:rPr>
                        <a:t>کالاها و خدمات مشمول</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800" b="1" dirty="0">
                          <a:solidFill>
                            <a:srgbClr val="FF0000"/>
                          </a:solidFill>
                          <a:effectLst/>
                          <a:cs typeface="B Zar" panose="00000400000000000000" pitchFamily="2" charset="-78"/>
                        </a:rPr>
                        <a:t>9 </a:t>
                      </a:r>
                      <a:endParaRPr lang="en-US" sz="18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indent="0" algn="justLow" rtl="1">
                        <a:lnSpc>
                          <a:spcPct val="107000"/>
                        </a:lnSpc>
                        <a:spcBef>
                          <a:spcPts val="0"/>
                        </a:spcBef>
                        <a:spcAft>
                          <a:spcPts val="0"/>
                        </a:spcAft>
                        <a:buFont typeface="Arial" panose="020B0604020202020204" pitchFamily="34" charset="0"/>
                        <a:buNone/>
                      </a:pPr>
                      <a:r>
                        <a:rPr lang="fa-IR" sz="1100" b="1" dirty="0">
                          <a:solidFill>
                            <a:srgbClr val="FF0000"/>
                          </a:solidFill>
                          <a:effectLst/>
                          <a:cs typeface="B Zar" panose="00000400000000000000" pitchFamily="2" charset="-78"/>
                        </a:rPr>
                        <a:t>ارزش فروش مندرج در صورتحساب الکترونیکی یا ارزش  روز کالا یا خدمت در زمان تعلق</a:t>
                      </a: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rgbClr val="FF0000"/>
                          </a:solidFill>
                          <a:effectLst/>
                          <a:cs typeface="B Zar" panose="00000400000000000000" pitchFamily="2" charset="-78"/>
                        </a:rPr>
                        <a:t>ماده (7)</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3451719498"/>
                  </a:ext>
                </a:extLst>
              </a:tr>
              <a:tr h="669647">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5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2</a:t>
                      </a:r>
                      <a:endParaRPr lang="en-US" sz="15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justLow" rtl="1">
                        <a:lnSpc>
                          <a:spcPct val="107000"/>
                        </a:lnSpc>
                        <a:spcBef>
                          <a:spcPts val="0"/>
                        </a:spcBef>
                        <a:spcAft>
                          <a:spcPts val="0"/>
                        </a:spcAft>
                      </a:pPr>
                      <a:r>
                        <a:rPr lang="ar-SA" sz="1200" b="1" kern="1200" dirty="0">
                          <a:solidFill>
                            <a:srgbClr val="FF0000"/>
                          </a:solidFill>
                          <a:effectLst/>
                          <a:latin typeface="Calibri" panose="020F0502020204030204" pitchFamily="34" charset="0"/>
                          <a:ea typeface="+mn-ea"/>
                          <a:cs typeface="B Zar" panose="00000400000000000000" pitchFamily="2" charset="-78"/>
                        </a:rPr>
                        <a:t>واردات کالاهای مشمول و برخی از کالاهای معاف</a:t>
                      </a:r>
                      <a:endParaRPr lang="en-US" sz="1200" b="1" kern="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800" b="1" dirty="0">
                          <a:solidFill>
                            <a:srgbClr val="FF0000"/>
                          </a:solidFill>
                          <a:effectLst/>
                          <a:latin typeface="Calibri" panose="020F0502020204030204" pitchFamily="34" charset="0"/>
                          <a:ea typeface="Calibri" panose="020F0502020204030204" pitchFamily="34" charset="0"/>
                          <a:cs typeface="B Zar" panose="00000400000000000000" pitchFamily="2" charset="-78"/>
                        </a:rPr>
                        <a:t>9</a:t>
                      </a:r>
                      <a:endParaRPr lang="en-US" sz="18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lvl="0" indent="0" algn="justLow" defTabSz="457200" rtl="1" eaLnBrk="1" fontAlgn="auto" latinLnBrk="0" hangingPunct="1">
                        <a:lnSpc>
                          <a:spcPct val="107000"/>
                        </a:lnSpc>
                        <a:spcBef>
                          <a:spcPts val="0"/>
                        </a:spcBef>
                        <a:spcAft>
                          <a:spcPts val="0"/>
                        </a:spcAft>
                        <a:buClrTx/>
                        <a:buSzTx/>
                        <a:buFont typeface="Arial" panose="020B0604020202020204" pitchFamily="34" charset="0"/>
                        <a:buNone/>
                        <a:tabLst/>
                        <a:defRPr/>
                      </a:pPr>
                      <a:r>
                        <a:rPr lang="fa-IR" sz="1100" b="1" dirty="0">
                          <a:solidFill>
                            <a:srgbClr val="FF0000"/>
                          </a:solidFill>
                          <a:effectLst/>
                          <a:cs typeface="B Zar" panose="00000400000000000000" pitchFamily="2" charset="-78"/>
                        </a:rPr>
                        <a:t>مجموع ارزش گمرکی و حقوق ورودی</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rPr>
                        <a:t>ماده (7)</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2503803590"/>
                  </a:ext>
                </a:extLst>
              </a:tr>
              <a:tr h="765523">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500" dirty="0">
                          <a:solidFill>
                            <a:srgbClr val="FF0000"/>
                          </a:solidFill>
                          <a:effectLst/>
                          <a:cs typeface="B Zar" panose="00000400000000000000" pitchFamily="2" charset="-78"/>
                        </a:rPr>
                        <a:t>3</a:t>
                      </a:r>
                      <a:endParaRPr lang="en-US" sz="15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justLow" rtl="1">
                        <a:lnSpc>
                          <a:spcPct val="107000"/>
                        </a:lnSpc>
                        <a:spcBef>
                          <a:spcPts val="0"/>
                        </a:spcBef>
                        <a:spcAft>
                          <a:spcPts val="0"/>
                        </a:spcAft>
                      </a:pPr>
                      <a:r>
                        <a:rPr lang="fa-IR" sz="1200" b="1" dirty="0">
                          <a:solidFill>
                            <a:srgbClr val="FF0000"/>
                          </a:solidFill>
                          <a:effectLst/>
                          <a:cs typeface="B Zar" panose="00000400000000000000" pitchFamily="2" charset="-78"/>
                        </a:rPr>
                        <a:t>واردات انواع دارو و واکسن (انسانی و دامی)، لوازم مصرفی درمانی و لوازم توانبخشی به دلیل کمبود تولید داخل نسب به نیاز بازار</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800" b="1" dirty="0">
                          <a:solidFill>
                            <a:srgbClr val="FF0000"/>
                          </a:solidFill>
                          <a:effectLst/>
                          <a:cs typeface="B Zar" panose="00000400000000000000" pitchFamily="2" charset="-78"/>
                        </a:rPr>
                        <a:t>3 </a:t>
                      </a:r>
                      <a:endParaRPr lang="en-US" sz="18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justLow" rtl="1">
                        <a:lnSpc>
                          <a:spcPct val="107000"/>
                        </a:lnSpc>
                        <a:spcBef>
                          <a:spcPts val="0"/>
                        </a:spcBef>
                        <a:spcAft>
                          <a:spcPts val="0"/>
                        </a:spcAft>
                      </a:pPr>
                      <a:r>
                        <a:rPr lang="fa-IR" sz="1100" b="1" dirty="0">
                          <a:solidFill>
                            <a:srgbClr val="FF0000"/>
                          </a:solidFill>
                          <a:effectLst/>
                          <a:cs typeface="B Zar" panose="00000400000000000000" pitchFamily="2" charset="-78"/>
                        </a:rPr>
                        <a:t>مجموع ارزش گمرکی و حقوق ورودی</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rgbClr val="FF0000"/>
                          </a:solidFill>
                          <a:effectLst/>
                          <a:cs typeface="B Zar" panose="00000400000000000000" pitchFamily="2" charset="-78"/>
                        </a:rPr>
                        <a:t>تبصره (2) بند (17) ماده (9)</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3316408523"/>
                  </a:ext>
                </a:extLst>
              </a:tr>
            </a:tbl>
          </a:graphicData>
        </a:graphic>
      </p:graphicFrame>
      <p:sp>
        <p:nvSpPr>
          <p:cNvPr id="17" name="AutoShape 146">
            <a:extLst>
              <a:ext uri="{FF2B5EF4-FFF2-40B4-BE49-F238E27FC236}">
                <a16:creationId xmlns:a16="http://schemas.microsoft.com/office/drawing/2014/main" id="{3C79F13C-9E13-44C5-854B-75C8DF367C1C}"/>
              </a:ext>
            </a:extLst>
          </p:cNvPr>
          <p:cNvSpPr>
            <a:spLocks noChangeArrowheads="1"/>
          </p:cNvSpPr>
          <p:nvPr/>
        </p:nvSpPr>
        <p:spPr bwMode="gray">
          <a:xfrm>
            <a:off x="301177" y="4739223"/>
            <a:ext cx="7206728" cy="1082544"/>
          </a:xfrm>
          <a:prstGeom prst="roundRect">
            <a:avLst>
              <a:gd name="adj" fmla="val 50000"/>
            </a:avLst>
          </a:prstGeom>
          <a:solidFill>
            <a:schemeClr val="accent4">
              <a:lumMod val="60000"/>
              <a:lumOff val="40000"/>
            </a:schemeClr>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57175" indent="-257175" algn="just" defTabSz="342900" rtl="1">
              <a:lnSpc>
                <a:spcPct val="115000"/>
              </a:lnSpc>
              <a:buFont typeface="Arial" panose="020B0604020202020204" pitchFamily="34" charset="0"/>
              <a:buChar char="•"/>
              <a:defRPr/>
            </a:pPr>
            <a:r>
              <a:rPr lang="fa-IR" sz="1200" b="1" dirty="0">
                <a:solidFill>
                  <a:srgbClr val="002060"/>
                </a:solidFill>
                <a:latin typeface="Calibri" panose="020F0502020204030204" pitchFamily="34" charset="0"/>
                <a:ea typeface="Calibri" panose="020F0502020204030204" pitchFamily="34" charset="0"/>
                <a:cs typeface="B Zar" panose="00000400000000000000" pitchFamily="2" charset="-78"/>
              </a:rPr>
              <a:t>یک نهم از مالیات ها و عوارض وصولی ماده (7) (کالاها و خدمات عمومی) و بندهای «الف» و «ب» ماده (26) این قانون</a:t>
            </a:r>
          </a:p>
          <a:p>
            <a:pPr algn="just" defTabSz="342900" rtl="1">
              <a:lnSpc>
                <a:spcPct val="115000"/>
              </a:lnSpc>
              <a:defRPr/>
            </a:pPr>
            <a:r>
              <a:rPr lang="fa-IR" sz="1200" b="1" dirty="0">
                <a:solidFill>
                  <a:srgbClr val="002060"/>
                </a:solidFill>
                <a:latin typeface="Calibri" panose="020F0502020204030204" pitchFamily="34" charset="0"/>
                <a:ea typeface="Calibri" panose="020F0502020204030204" pitchFamily="34" charset="0"/>
                <a:cs typeface="B Zar" panose="00000400000000000000" pitchFamily="2" charset="-78"/>
              </a:rPr>
              <a:t> (کالاهای نفتی و طلا، جواهر و پلاتین) به عنوان مالیات سلامت به وزارت بهداشت، درمان و آموزش پزشکی اختصاص می یابد.</a:t>
            </a:r>
          </a:p>
          <a:p>
            <a:pPr marL="214313" indent="-214313" algn="just" defTabSz="342900" rtl="1">
              <a:lnSpc>
                <a:spcPct val="115000"/>
              </a:lnSpc>
              <a:buFont typeface="Arial" panose="020B0604020202020204" pitchFamily="34" charset="0"/>
              <a:buChar char="•"/>
              <a:defRPr/>
            </a:pPr>
            <a:endParaRPr lang="en-US" sz="9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257175" indent="-257175" algn="r" defTabSz="342900" rtl="1">
              <a:buFont typeface="Arial" panose="020B0604020202020204" pitchFamily="34" charset="0"/>
              <a:buChar char="•"/>
              <a:defRPr/>
            </a:pPr>
            <a:r>
              <a:rPr lang="fa-IR" sz="1200" b="1" dirty="0">
                <a:solidFill>
                  <a:srgbClr val="002060"/>
                </a:solidFill>
                <a:latin typeface="Calibri" panose="020F0502020204030204" pitchFamily="34" charset="0"/>
                <a:ea typeface="Calibri" panose="020F0502020204030204" pitchFamily="34" charset="0"/>
                <a:cs typeface="B Zar" panose="00000400000000000000" pitchFamily="2" charset="-78"/>
              </a:rPr>
              <a:t>باقی‌مانده، به نسبت مساوی سهم درآمد عمومی کشور و سهم شهرداری ها و دهیاری ها می باشد. </a:t>
            </a:r>
            <a:endParaRPr lang="en-US" sz="1200" b="1" dirty="0">
              <a:solidFill>
                <a:srgbClr val="002060"/>
              </a:solidFill>
              <a:latin typeface="Century Gothic" panose="020B0502020202020204"/>
            </a:endParaRPr>
          </a:p>
        </p:txBody>
      </p:sp>
    </p:spTree>
    <p:extLst>
      <p:ext uri="{BB962C8B-B14F-4D97-AF65-F5344CB8AC3E}">
        <p14:creationId xmlns:p14="http://schemas.microsoft.com/office/powerpoint/2010/main" val="14974316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07905" y="2635177"/>
            <a:ext cx="1461683" cy="2085893"/>
          </a:xfrm>
          <a:prstGeom prst="moon">
            <a:avLst>
              <a:gd name="adj" fmla="val 87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839543" y="3089576"/>
            <a:ext cx="1203213" cy="117709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a:t>
            </a:r>
          </a:p>
          <a:p>
            <a:pPr algn="ctr" defTabSz="685800" rtl="1">
              <a:defRPr/>
            </a:pPr>
            <a:r>
              <a:rPr lang="fa-IR" sz="1350" b="1" dirty="0">
                <a:solidFill>
                  <a:prstClr val="black"/>
                </a:solidFill>
                <a:latin typeface="Century Schoolbook"/>
                <a:cs typeface="B Nazanin" panose="00000400000000000000" pitchFamily="2" charset="-78"/>
              </a:rPr>
              <a:t>ماده (7)</a:t>
            </a:r>
          </a:p>
          <a:p>
            <a:pPr algn="ctr" defTabSz="685800" rtl="1">
              <a:defRPr/>
            </a:pPr>
            <a:endParaRPr lang="en-US" sz="1350" b="1" dirty="0">
              <a:solidFill>
                <a:prstClr val="black"/>
              </a:solidFill>
              <a:latin typeface="Century Schoolbook"/>
              <a:cs typeface="B Nazanin" panose="00000400000000000000" pitchFamily="2" charset="-78"/>
            </a:endParaRPr>
          </a:p>
        </p:txBody>
      </p:sp>
      <p:sp>
        <p:nvSpPr>
          <p:cNvPr id="12" name="AutoShape 146">
            <a:extLst>
              <a:ext uri="{FF2B5EF4-FFF2-40B4-BE49-F238E27FC236}">
                <a16:creationId xmlns:a16="http://schemas.microsoft.com/office/drawing/2014/main" id="{D264D57A-4A7C-49E0-8627-7A821AFF4845}"/>
              </a:ext>
            </a:extLst>
          </p:cNvPr>
          <p:cNvSpPr>
            <a:spLocks noChangeArrowheads="1"/>
          </p:cNvSpPr>
          <p:nvPr/>
        </p:nvSpPr>
        <p:spPr bwMode="gray">
          <a:xfrm>
            <a:off x="301177" y="1051642"/>
            <a:ext cx="7206728" cy="482836"/>
          </a:xfrm>
          <a:prstGeom prst="roundRect">
            <a:avLst>
              <a:gd name="adj" fmla="val 50000"/>
            </a:avLst>
          </a:prstGeom>
          <a:solidFill>
            <a:schemeClr val="accent4">
              <a:lumMod val="60000"/>
              <a:lumOff val="40000"/>
            </a:schemeClr>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rtl="1">
              <a:lnSpc>
                <a:spcPct val="150000"/>
              </a:lnSpc>
              <a:defRPr/>
            </a:pPr>
            <a:r>
              <a:rPr lang="fa-IR" sz="1500" b="1"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cs typeface="B Zar" panose="00000400000000000000" pitchFamily="2" charset="-78"/>
              </a:rPr>
              <a:t>نرخ های </a:t>
            </a:r>
            <a:r>
              <a:rPr lang="fa-IR" sz="1500" b="1" cap="all" dirty="0">
                <a:ln w="3175" cmpd="sng">
                  <a:noFill/>
                </a:ln>
                <a:solidFill>
                  <a:prstClr val="black"/>
                </a:solidFill>
                <a:effectLst>
                  <a:glow rad="38100">
                    <a:prstClr val="black">
                      <a:lumMod val="65000"/>
                      <a:lumOff val="35000"/>
                      <a:alpha val="40000"/>
                    </a:prstClr>
                  </a:glow>
                </a:effectLst>
                <a:latin typeface="Century Gothic" panose="020B0502020202020204"/>
                <a:cs typeface="B Zar" panose="00000400000000000000" pitchFamily="2" charset="-78"/>
              </a:rPr>
              <a:t>مالیات و عوارض در قانون مالیات بر ارزش افزوده مصوب سال 1400</a:t>
            </a:r>
            <a:endParaRPr lang="en-US" altLang="ko-KR" sz="1650" b="1" dirty="0">
              <a:solidFill>
                <a:prstClr val="black"/>
              </a:solidFill>
              <a:effectLst>
                <a:glow rad="38100">
                  <a:prstClr val="black">
                    <a:lumMod val="65000"/>
                    <a:lumOff val="35000"/>
                    <a:alpha val="40000"/>
                  </a:prstClr>
                </a:glow>
              </a:effectLst>
              <a:latin typeface="Century Schoolbook"/>
              <a:ea typeface="굴림" charset="-127"/>
              <a:cs typeface="B Nazanin" panose="00000400000000000000" pitchFamily="2" charset="-78"/>
            </a:endParaRPr>
          </a:p>
        </p:txBody>
      </p:sp>
      <p:graphicFrame>
        <p:nvGraphicFramePr>
          <p:cNvPr id="9" name="Table 8">
            <a:extLst>
              <a:ext uri="{FF2B5EF4-FFF2-40B4-BE49-F238E27FC236}">
                <a16:creationId xmlns:a16="http://schemas.microsoft.com/office/drawing/2014/main" id="{7DC571CD-36D2-4E16-88D3-42D6EE1D6E57}"/>
              </a:ext>
            </a:extLst>
          </p:cNvPr>
          <p:cNvGraphicFramePr>
            <a:graphicFrameLocks noGrp="1"/>
          </p:cNvGraphicFramePr>
          <p:nvPr>
            <p:extLst/>
          </p:nvPr>
        </p:nvGraphicFramePr>
        <p:xfrm>
          <a:off x="329912" y="1762735"/>
          <a:ext cx="7012173" cy="3907931"/>
        </p:xfrm>
        <a:graphic>
          <a:graphicData uri="http://schemas.openxmlformats.org/drawingml/2006/table">
            <a:tbl>
              <a:tblPr rtl="1" firstRow="1" firstCol="1" bandRow="1"/>
              <a:tblGrid>
                <a:gridCol w="537470">
                  <a:extLst>
                    <a:ext uri="{9D8B030D-6E8A-4147-A177-3AD203B41FA5}">
                      <a16:colId xmlns:a16="http://schemas.microsoft.com/office/drawing/2014/main" val="714613525"/>
                    </a:ext>
                  </a:extLst>
                </a:gridCol>
                <a:gridCol w="2630934">
                  <a:extLst>
                    <a:ext uri="{9D8B030D-6E8A-4147-A177-3AD203B41FA5}">
                      <a16:colId xmlns:a16="http://schemas.microsoft.com/office/drawing/2014/main" val="2990363413"/>
                    </a:ext>
                  </a:extLst>
                </a:gridCol>
                <a:gridCol w="916674">
                  <a:extLst>
                    <a:ext uri="{9D8B030D-6E8A-4147-A177-3AD203B41FA5}">
                      <a16:colId xmlns:a16="http://schemas.microsoft.com/office/drawing/2014/main" val="220850464"/>
                    </a:ext>
                  </a:extLst>
                </a:gridCol>
                <a:gridCol w="2115404">
                  <a:extLst>
                    <a:ext uri="{9D8B030D-6E8A-4147-A177-3AD203B41FA5}">
                      <a16:colId xmlns:a16="http://schemas.microsoft.com/office/drawing/2014/main" val="4267676235"/>
                    </a:ext>
                  </a:extLst>
                </a:gridCol>
                <a:gridCol w="811691">
                  <a:extLst>
                    <a:ext uri="{9D8B030D-6E8A-4147-A177-3AD203B41FA5}">
                      <a16:colId xmlns:a16="http://schemas.microsoft.com/office/drawing/2014/main" val="2278370655"/>
                    </a:ext>
                  </a:extLst>
                </a:gridCol>
              </a:tblGrid>
              <a:tr h="445953">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ردیف</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شرح</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نرخ مالیات وعوارض (درصد)</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مأخذ محاسبه</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منبع</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1694113272"/>
                  </a:ext>
                </a:extLst>
              </a:tr>
              <a:tr h="214174">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کالاها و خدمات خاص</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6433978"/>
                  </a:ext>
                </a:extLst>
              </a:tr>
              <a:tr h="45702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rPr>
                        <a:t>4</a:t>
                      </a:r>
                      <a:endParaRPr lang="en-US"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انواع بنزین و سوخت هواپیما</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ysClr val="windowText" lastClr="000000"/>
                          </a:solidFill>
                          <a:effectLst/>
                          <a:cs typeface="B Zar" panose="00000400000000000000" pitchFamily="2" charset="-78"/>
                        </a:rPr>
                        <a:t>30 </a:t>
                      </a:r>
                      <a:endParaRPr lang="en-US" sz="14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342900" marR="0" lvl="0" indent="-342900" algn="justLow" rtl="1">
                        <a:lnSpc>
                          <a:spcPct val="107000"/>
                        </a:lnSpc>
                        <a:spcBef>
                          <a:spcPts val="0"/>
                        </a:spcBef>
                        <a:spcAft>
                          <a:spcPts val="0"/>
                        </a:spcAft>
                        <a:buFont typeface="Symbol" panose="05050102010706020507" pitchFamily="18" charset="2"/>
                        <a:buChar char=""/>
                      </a:pPr>
                      <a:r>
                        <a:rPr lang="fa-IR" sz="1100" b="1" dirty="0">
                          <a:solidFill>
                            <a:sysClr val="windowText" lastClr="000000"/>
                          </a:solidFill>
                          <a:effectLst/>
                          <a:cs typeface="B Zar" panose="00000400000000000000" pitchFamily="2" charset="-78"/>
                        </a:rPr>
                        <a:t>ارزش فروش مندرج در صورتحساب الکترونیکی یا ارزش  روز کالا یا خدمت در زمان تعلق </a:t>
                      </a:r>
                      <a:endParaRPr lang="en-US" sz="1100" b="1" dirty="0">
                        <a:solidFill>
                          <a:sysClr val="windowText" lastClr="000000"/>
                        </a:solidFill>
                        <a:effectLst/>
                        <a:cs typeface="B Zar" panose="00000400000000000000" pitchFamily="2" charset="-78"/>
                      </a:endParaRPr>
                    </a:p>
                    <a:p>
                      <a:pPr marL="342900" marR="0" lvl="0" indent="-342900" algn="justLow" rtl="1">
                        <a:lnSpc>
                          <a:spcPct val="107000"/>
                        </a:lnSpc>
                        <a:spcBef>
                          <a:spcPts val="0"/>
                        </a:spcBef>
                        <a:spcAft>
                          <a:spcPts val="0"/>
                        </a:spcAft>
                        <a:buFont typeface="Symbol" panose="05050102010706020507" pitchFamily="18" charset="2"/>
                        <a:buChar char=""/>
                      </a:pPr>
                      <a:r>
                        <a:rPr lang="fa-IR" sz="1100" b="1" dirty="0">
                          <a:solidFill>
                            <a:sysClr val="windowText" lastClr="000000"/>
                          </a:solidFill>
                          <a:effectLst/>
                          <a:cs typeface="B Zar" panose="00000400000000000000" pitchFamily="2" charset="-78"/>
                        </a:rPr>
                        <a:t>در خرده فروشی بنزین و نفت گاز توسط شرکتهای غیر دولتی دارای مجوز از وزارت نفت، عبارت است از مابه التفاوت قیمت خرید محصولات فوق از شرکتهای پالایش با قیمت عرضه آنها به مصرف کننده.</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ysClr val="windowText" lastClr="000000"/>
                          </a:solidFill>
                          <a:effectLst/>
                          <a:cs typeface="B Zar" panose="00000400000000000000" pitchFamily="2" charset="-78"/>
                        </a:rPr>
                        <a:t>جزء (1) بند (الف) ماده (26)</a:t>
                      </a:r>
                      <a:endParaRPr lang="en-US" sz="9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3934214524"/>
                  </a:ext>
                </a:extLst>
              </a:tr>
              <a:tr h="112882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rPr>
                        <a:t>5</a:t>
                      </a:r>
                      <a:endParaRPr lang="en-US"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نفت گاز، نفت سفید، نفت کوره، </a:t>
                      </a:r>
                    </a:p>
                    <a:p>
                      <a:pPr marL="0" marR="0" algn="ctr" rtl="1">
                        <a:lnSpc>
                          <a:spcPct val="107000"/>
                        </a:lnSpc>
                        <a:spcBef>
                          <a:spcPts val="0"/>
                        </a:spcBef>
                        <a:spcAft>
                          <a:spcPts val="0"/>
                        </a:spcAft>
                      </a:pPr>
                      <a:r>
                        <a:rPr lang="fa-IR" sz="1200" b="1" dirty="0">
                          <a:solidFill>
                            <a:sysClr val="windowText" lastClr="000000"/>
                          </a:solidFill>
                          <a:effectLst/>
                          <a:cs typeface="B Zar" panose="00000400000000000000" pitchFamily="2" charset="-78"/>
                        </a:rPr>
                        <a:t>گاز طبیعی و گاز مایع </a:t>
                      </a:r>
                      <a:endParaRPr lang="en-US" sz="12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ysClr val="windowText" lastClr="000000"/>
                          </a:solidFill>
                          <a:effectLst/>
                          <a:cs typeface="B Zar" panose="00000400000000000000" pitchFamily="2" charset="-78"/>
                        </a:rPr>
                        <a:t>15 </a:t>
                      </a:r>
                      <a:endParaRPr lang="en-US" sz="14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vMerge="1">
                  <a:txBody>
                    <a:bodyPr/>
                    <a:lstStyle/>
                    <a:p>
                      <a:pPr marL="342900" marR="0" lvl="0" indent="-342900" algn="justLow" rtl="1">
                        <a:lnSpc>
                          <a:spcPct val="107000"/>
                        </a:lnSpc>
                        <a:spcBef>
                          <a:spcPts val="0"/>
                        </a:spcBef>
                        <a:spcAft>
                          <a:spcPts val="0"/>
                        </a:spcAft>
                        <a:buFont typeface="Symbol" panose="05050102010706020507" pitchFamily="18" charset="2"/>
                        <a:buChar char=""/>
                      </a:pPr>
                      <a:endParaRPr lang="en-US" sz="1400" b="1"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31192" marR="311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ysClr val="windowText" lastClr="000000"/>
                          </a:solidFill>
                          <a:effectLst/>
                          <a:cs typeface="B Zar" panose="00000400000000000000" pitchFamily="2" charset="-78"/>
                        </a:rPr>
                        <a:t>جزء (2) بند (الف) ماده (26)</a:t>
                      </a:r>
                      <a:endParaRPr lang="en-US" sz="9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215432037"/>
                  </a:ext>
                </a:extLst>
              </a:tr>
              <a:tr h="377603">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rPr>
                        <a:t>6</a:t>
                      </a:r>
                      <a:endParaRPr lang="en-US"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اجرت ساخت، حق العمل و سود فروشنده </a:t>
                      </a:r>
                      <a:r>
                        <a:rPr lang="ar-SA" sz="1200" b="1" dirty="0">
                          <a:solidFill>
                            <a:sysClr val="windowText" lastClr="000000"/>
                          </a:solidFill>
                          <a:effectLst/>
                          <a:cs typeface="B Zar" panose="00000400000000000000" pitchFamily="2" charset="-78"/>
                        </a:rPr>
                        <a:t>طلا</a:t>
                      </a:r>
                      <a:r>
                        <a:rPr lang="ar-SA" sz="1100" b="1" dirty="0">
                          <a:solidFill>
                            <a:sysClr val="windowText" lastClr="000000"/>
                          </a:solidFill>
                          <a:effectLst/>
                          <a:cs typeface="B Zar" panose="00000400000000000000" pitchFamily="2" charset="-78"/>
                        </a:rPr>
                        <a:t>، </a:t>
                      </a:r>
                      <a:endParaRPr lang="en-US" sz="1100" b="1" dirty="0">
                        <a:solidFill>
                          <a:sysClr val="windowText" lastClr="000000"/>
                        </a:solidFill>
                        <a:effectLst/>
                        <a:cs typeface="B Zar" panose="00000400000000000000" pitchFamily="2" charset="-78"/>
                      </a:endParaRPr>
                    </a:p>
                    <a:p>
                      <a:pPr marL="0" marR="0" algn="ctr" rtl="1">
                        <a:lnSpc>
                          <a:spcPct val="107000"/>
                        </a:lnSpc>
                        <a:spcBef>
                          <a:spcPts val="0"/>
                        </a:spcBef>
                        <a:spcAft>
                          <a:spcPts val="0"/>
                        </a:spcAft>
                      </a:pPr>
                      <a:r>
                        <a:rPr lang="ar-SA" sz="1100" b="1" dirty="0">
                          <a:solidFill>
                            <a:sysClr val="windowText" lastClr="000000"/>
                          </a:solidFill>
                          <a:effectLst/>
                          <a:cs typeface="B Zar" panose="00000400000000000000" pitchFamily="2" charset="-78"/>
                        </a:rPr>
                        <a:t>جواهر و پلاتین</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ysClr val="windowText" lastClr="000000"/>
                          </a:solidFill>
                          <a:effectLst/>
                          <a:cs typeface="B Zar" panose="00000400000000000000" pitchFamily="2" charset="-78"/>
                        </a:rPr>
                        <a:t>9 </a:t>
                      </a:r>
                      <a:endParaRPr lang="en-US" sz="14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اجرت ساخت، حق العمل و سود فروشنده</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ysClr val="windowText" lastClr="000000"/>
                          </a:solidFill>
                          <a:effectLst/>
                          <a:cs typeface="B Zar" panose="00000400000000000000" pitchFamily="2" charset="-78"/>
                        </a:rPr>
                        <a:t>جزء (2) بند (ب) ماده (26)</a:t>
                      </a:r>
                      <a:endParaRPr lang="en-US" sz="9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350673934"/>
                  </a:ext>
                </a:extLst>
              </a:tr>
              <a:tr h="528615">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rPr>
                        <a:t>7</a:t>
                      </a:r>
                      <a:endParaRPr lang="en-US"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نوشابه های قندی و گازدار و بدون گاز و سایر کالاهای آسیب رسان به سلامت (به استثنای کالاهای موضوع بند «ت» ماده (26) ) تولید داخل</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ysClr val="windowText" lastClr="000000"/>
                          </a:solidFill>
                          <a:effectLst/>
                          <a:cs typeface="B Zar" panose="00000400000000000000" pitchFamily="2" charset="-78"/>
                        </a:rPr>
                        <a:t>16 </a:t>
                      </a:r>
                      <a:endParaRPr lang="en-US" sz="14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justLow" rtl="1">
                        <a:lnSpc>
                          <a:spcPct val="107000"/>
                        </a:lnSpc>
                        <a:spcBef>
                          <a:spcPts val="0"/>
                        </a:spcBef>
                        <a:spcAft>
                          <a:spcPts val="0"/>
                        </a:spcAft>
                      </a:pPr>
                      <a:r>
                        <a:rPr lang="fa-IR" sz="1100" b="1" dirty="0">
                          <a:solidFill>
                            <a:sysClr val="windowText" lastClr="000000"/>
                          </a:solidFill>
                          <a:effectLst/>
                          <a:cs typeface="B Zar" panose="00000400000000000000" pitchFamily="2" charset="-78"/>
                        </a:rPr>
                        <a:t>ارزش فروش مندرج در صورتحساب الکترونیکی یا ارزش  روز کالا یا خدمت در زمان تعلق</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ysClr val="windowText" lastClr="000000"/>
                          </a:solidFill>
                          <a:effectLst/>
                          <a:cs typeface="B Zar" panose="00000400000000000000" pitchFamily="2" charset="-78"/>
                        </a:rPr>
                        <a:t>بند (پ) ماده (26)</a:t>
                      </a:r>
                      <a:endParaRPr lang="en-US" sz="9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33127780"/>
                  </a:ext>
                </a:extLst>
              </a:tr>
              <a:tr h="68484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rPr>
                        <a:t>8</a:t>
                      </a:r>
                      <a:endParaRPr lang="en-US" sz="1200"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نوشابه های قندی و گازدار و بدون گاز و سایر کالاهای آسیب رسان به سلامت (به استثنای کالاهای موضوع بند «ت» ماده (26)) وارداتی</a:t>
                      </a:r>
                    </a:p>
                    <a:p>
                      <a:pPr marL="0" marR="0" algn="ctr" rtl="1">
                        <a:lnSpc>
                          <a:spcPct val="107000"/>
                        </a:lnSpc>
                        <a:spcBef>
                          <a:spcPts val="0"/>
                        </a:spcBef>
                        <a:spcAft>
                          <a:spcPts val="0"/>
                        </a:spcAft>
                      </a:pP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ysClr val="windowText" lastClr="000000"/>
                          </a:solidFill>
                          <a:effectLst/>
                          <a:cs typeface="B Zar" panose="00000400000000000000" pitchFamily="2" charset="-78"/>
                        </a:rPr>
                        <a:t>36 </a:t>
                      </a:r>
                      <a:endParaRPr lang="en-US" sz="14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100" b="1" dirty="0">
                          <a:solidFill>
                            <a:sysClr val="windowText" lastClr="000000"/>
                          </a:solidFill>
                          <a:effectLst/>
                          <a:cs typeface="B Zar" panose="00000400000000000000" pitchFamily="2" charset="-78"/>
                        </a:rPr>
                        <a:t>مجموع ارزش گمرکی و حقوق ورودی</a:t>
                      </a:r>
                      <a:endParaRPr lang="en-US" sz="11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ysClr val="windowText" lastClr="000000"/>
                          </a:solidFill>
                          <a:effectLst/>
                          <a:cs typeface="B Zar" panose="00000400000000000000" pitchFamily="2" charset="-78"/>
                        </a:rPr>
                        <a:t>بند (پ) ماده (26)</a:t>
                      </a:r>
                      <a:endParaRPr lang="en-US" sz="900" b="1" dirty="0">
                        <a:solidFill>
                          <a:sysClr val="windowText" lastClr="00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3806496851"/>
                  </a:ext>
                </a:extLst>
              </a:tr>
            </a:tbl>
          </a:graphicData>
        </a:graphic>
      </p:graphicFrame>
    </p:spTree>
    <p:extLst>
      <p:ext uri="{BB962C8B-B14F-4D97-AF65-F5344CB8AC3E}">
        <p14:creationId xmlns:p14="http://schemas.microsoft.com/office/powerpoint/2010/main" val="1560481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07905" y="2635177"/>
            <a:ext cx="1461683" cy="2085893"/>
          </a:xfrm>
          <a:prstGeom prst="moon">
            <a:avLst>
              <a:gd name="adj" fmla="val 87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839543" y="3089576"/>
            <a:ext cx="1203213" cy="117709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a:t>
            </a:r>
          </a:p>
          <a:p>
            <a:pPr algn="ctr" defTabSz="685800" rtl="1">
              <a:defRPr/>
            </a:pPr>
            <a:r>
              <a:rPr lang="fa-IR" sz="1350" b="1" dirty="0">
                <a:solidFill>
                  <a:prstClr val="black"/>
                </a:solidFill>
                <a:latin typeface="Century Schoolbook"/>
                <a:cs typeface="B Nazanin" panose="00000400000000000000" pitchFamily="2" charset="-78"/>
              </a:rPr>
              <a:t>ماده (7)</a:t>
            </a:r>
          </a:p>
          <a:p>
            <a:pPr algn="ctr" defTabSz="685800" rtl="1">
              <a:defRPr/>
            </a:pPr>
            <a:endParaRPr lang="en-US" sz="1350" b="1" dirty="0">
              <a:solidFill>
                <a:prstClr val="black"/>
              </a:solidFill>
              <a:latin typeface="Century Schoolbook"/>
              <a:cs typeface="B Nazanin" panose="00000400000000000000" pitchFamily="2" charset="-78"/>
            </a:endParaRPr>
          </a:p>
        </p:txBody>
      </p:sp>
      <p:sp>
        <p:nvSpPr>
          <p:cNvPr id="12" name="AutoShape 146">
            <a:extLst>
              <a:ext uri="{FF2B5EF4-FFF2-40B4-BE49-F238E27FC236}">
                <a16:creationId xmlns:a16="http://schemas.microsoft.com/office/drawing/2014/main" id="{D264D57A-4A7C-49E0-8627-7A821AFF4845}"/>
              </a:ext>
            </a:extLst>
          </p:cNvPr>
          <p:cNvSpPr>
            <a:spLocks noChangeArrowheads="1"/>
          </p:cNvSpPr>
          <p:nvPr/>
        </p:nvSpPr>
        <p:spPr bwMode="gray">
          <a:xfrm>
            <a:off x="301177" y="1051642"/>
            <a:ext cx="7105462" cy="482836"/>
          </a:xfrm>
          <a:prstGeom prst="roundRect">
            <a:avLst>
              <a:gd name="adj" fmla="val 50000"/>
            </a:avLst>
          </a:prstGeom>
          <a:solidFill>
            <a:schemeClr val="accent4">
              <a:lumMod val="60000"/>
              <a:lumOff val="40000"/>
            </a:schemeClr>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rtl="1">
              <a:lnSpc>
                <a:spcPct val="150000"/>
              </a:lnSpc>
              <a:defRPr/>
            </a:pPr>
            <a:r>
              <a:rPr lang="fa-IR" sz="1500" b="1"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cs typeface="B Zar" panose="00000400000000000000" pitchFamily="2" charset="-78"/>
              </a:rPr>
              <a:t>نرخ های </a:t>
            </a:r>
            <a:r>
              <a:rPr lang="fa-IR" sz="1500" b="1" cap="all" dirty="0">
                <a:ln w="3175" cmpd="sng">
                  <a:noFill/>
                </a:ln>
                <a:solidFill>
                  <a:prstClr val="black"/>
                </a:solidFill>
                <a:effectLst>
                  <a:glow rad="38100">
                    <a:prstClr val="black">
                      <a:lumMod val="65000"/>
                      <a:lumOff val="35000"/>
                      <a:alpha val="40000"/>
                    </a:prstClr>
                  </a:glow>
                </a:effectLst>
                <a:latin typeface="Century Gothic" panose="020B0502020202020204"/>
                <a:cs typeface="B Zar" panose="00000400000000000000" pitchFamily="2" charset="-78"/>
              </a:rPr>
              <a:t>مالیات و عوارض در قانون مالیات بر ارزش افزوده مصوب سال 1400</a:t>
            </a:r>
            <a:endParaRPr lang="en-US" altLang="ko-KR" sz="1650" b="1" dirty="0">
              <a:solidFill>
                <a:prstClr val="black"/>
              </a:solidFill>
              <a:effectLst>
                <a:glow rad="38100">
                  <a:prstClr val="black">
                    <a:lumMod val="65000"/>
                    <a:lumOff val="35000"/>
                    <a:alpha val="40000"/>
                  </a:prstClr>
                </a:glow>
              </a:effectLst>
              <a:latin typeface="Century Schoolbook"/>
              <a:ea typeface="굴림" charset="-127"/>
              <a:cs typeface="B Nazanin" panose="00000400000000000000" pitchFamily="2" charset="-78"/>
            </a:endParaRPr>
          </a:p>
        </p:txBody>
      </p:sp>
      <p:graphicFrame>
        <p:nvGraphicFramePr>
          <p:cNvPr id="8" name="Table 7">
            <a:extLst>
              <a:ext uri="{FF2B5EF4-FFF2-40B4-BE49-F238E27FC236}">
                <a16:creationId xmlns:a16="http://schemas.microsoft.com/office/drawing/2014/main" id="{8311416E-6398-4F45-BAEF-869FB64B4D49}"/>
              </a:ext>
            </a:extLst>
          </p:cNvPr>
          <p:cNvGraphicFramePr>
            <a:graphicFrameLocks noGrp="1"/>
          </p:cNvGraphicFramePr>
          <p:nvPr>
            <p:extLst/>
          </p:nvPr>
        </p:nvGraphicFramePr>
        <p:xfrm>
          <a:off x="301179" y="1860232"/>
          <a:ext cx="7105462" cy="3836476"/>
        </p:xfrm>
        <a:graphic>
          <a:graphicData uri="http://schemas.openxmlformats.org/drawingml/2006/table">
            <a:tbl>
              <a:tblPr rtl="1" firstRow="1" firstCol="1" bandRow="1"/>
              <a:tblGrid>
                <a:gridCol w="521321">
                  <a:extLst>
                    <a:ext uri="{9D8B030D-6E8A-4147-A177-3AD203B41FA5}">
                      <a16:colId xmlns:a16="http://schemas.microsoft.com/office/drawing/2014/main" val="714613525"/>
                    </a:ext>
                  </a:extLst>
                </a:gridCol>
                <a:gridCol w="2551886">
                  <a:extLst>
                    <a:ext uri="{9D8B030D-6E8A-4147-A177-3AD203B41FA5}">
                      <a16:colId xmlns:a16="http://schemas.microsoft.com/office/drawing/2014/main" val="2990363413"/>
                    </a:ext>
                  </a:extLst>
                </a:gridCol>
                <a:gridCol w="889132">
                  <a:extLst>
                    <a:ext uri="{9D8B030D-6E8A-4147-A177-3AD203B41FA5}">
                      <a16:colId xmlns:a16="http://schemas.microsoft.com/office/drawing/2014/main" val="220850464"/>
                    </a:ext>
                  </a:extLst>
                </a:gridCol>
                <a:gridCol w="2051844">
                  <a:extLst>
                    <a:ext uri="{9D8B030D-6E8A-4147-A177-3AD203B41FA5}">
                      <a16:colId xmlns:a16="http://schemas.microsoft.com/office/drawing/2014/main" val="4267676235"/>
                    </a:ext>
                  </a:extLst>
                </a:gridCol>
                <a:gridCol w="1091279">
                  <a:extLst>
                    <a:ext uri="{9D8B030D-6E8A-4147-A177-3AD203B41FA5}">
                      <a16:colId xmlns:a16="http://schemas.microsoft.com/office/drawing/2014/main" val="2278370655"/>
                    </a:ext>
                  </a:extLst>
                </a:gridCol>
              </a:tblGrid>
              <a:tr h="39311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ردیف</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406D">
                        <a:lumMod val="40000"/>
                        <a:lumOff val="6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شرح</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406D">
                        <a:lumMod val="40000"/>
                        <a:lumOff val="6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100" b="1" dirty="0">
                          <a:solidFill>
                            <a:srgbClr val="FF0000"/>
                          </a:solidFill>
                          <a:effectLst/>
                          <a:cs typeface="B Zar" panose="00000400000000000000" pitchFamily="2" charset="-78"/>
                        </a:rPr>
                        <a:t>نرخ مالیات وعوارض (درصد)</a:t>
                      </a:r>
                      <a:endParaRPr lang="en-US" sz="11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406D">
                        <a:lumMod val="40000"/>
                        <a:lumOff val="6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مأخذ محاسبه</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406D">
                        <a:lumMod val="40000"/>
                        <a:lumOff val="6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منبع</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406D">
                        <a:lumMod val="40000"/>
                        <a:lumOff val="60000"/>
                      </a:srgbClr>
                    </a:solidFill>
                  </a:tcPr>
                </a:tc>
                <a:extLst>
                  <a:ext uri="{0D108BD9-81ED-4DB2-BD59-A6C34878D82A}">
                    <a16:rowId xmlns:a16="http://schemas.microsoft.com/office/drawing/2014/main" val="1694113272"/>
                  </a:ext>
                </a:extLst>
              </a:tr>
              <a:tr h="340054">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کالاها و خدمات خاص</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6433978"/>
                  </a:ext>
                </a:extLst>
              </a:tr>
              <a:tr h="40468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9</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سیگار، توتون و تنباکوی تولید داخلی</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rgbClr val="FF0000"/>
                          </a:solidFill>
                          <a:effectLst/>
                          <a:cs typeface="B Zar" panose="00000400000000000000" pitchFamily="2" charset="-78"/>
                        </a:rPr>
                        <a:t>25 </a:t>
                      </a:r>
                      <a:endParaRPr lang="en-US" sz="14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ارزش فروش مندرج در صورتحساب الکترونیکی یا ارزش  روز کالا یا خدمت در زمان تعلق</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rgbClr val="FF0000"/>
                          </a:solidFill>
                          <a:effectLst/>
                          <a:cs typeface="B Zar" panose="00000400000000000000" pitchFamily="2" charset="-78"/>
                        </a:rPr>
                        <a:t>جزء (1) بند (ت) ماده (26)</a:t>
                      </a:r>
                      <a:endParaRPr lang="en-US" sz="9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767491212"/>
                  </a:ext>
                </a:extLst>
              </a:tr>
              <a:tr h="50269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10</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سیگار، توتون و تنباکوی تولید داخل </a:t>
                      </a:r>
                      <a:br>
                        <a:rPr lang="fa-IR" sz="1200" b="1" dirty="0">
                          <a:solidFill>
                            <a:srgbClr val="FF0000"/>
                          </a:solidFill>
                          <a:effectLst/>
                          <a:cs typeface="B Zar" panose="00000400000000000000" pitchFamily="2" charset="-78"/>
                        </a:rPr>
                      </a:br>
                      <a:r>
                        <a:rPr lang="fa-IR" sz="1200" b="1" dirty="0">
                          <a:solidFill>
                            <a:srgbClr val="FF0000"/>
                          </a:solidFill>
                          <a:effectLst/>
                          <a:cs typeface="B Zar" panose="00000400000000000000" pitchFamily="2" charset="-78"/>
                        </a:rPr>
                        <a:t>با نشان بین المللی</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rgbClr val="FF0000"/>
                          </a:solidFill>
                          <a:effectLst/>
                          <a:cs typeface="B Zar" panose="00000400000000000000" pitchFamily="2" charset="-78"/>
                        </a:rPr>
                        <a:t>40 </a:t>
                      </a:r>
                      <a:endParaRPr lang="en-US" sz="14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rgbClr val="FF0000"/>
                          </a:solidFill>
                          <a:effectLst/>
                          <a:cs typeface="B Zar" panose="00000400000000000000" pitchFamily="2" charset="-78"/>
                        </a:rPr>
                        <a:t>جزء (2) بند (ت) ماده (26)</a:t>
                      </a:r>
                      <a:endParaRPr lang="en-US" sz="9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3380163728"/>
                  </a:ext>
                </a:extLst>
              </a:tr>
              <a:tr h="40468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11</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سیگار، توتون پیپ و تنباکوی وارداتی</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rgbClr val="FF0000"/>
                          </a:solidFill>
                          <a:effectLst/>
                          <a:cs typeface="B Zar" panose="00000400000000000000" pitchFamily="2" charset="-78"/>
                        </a:rPr>
                        <a:t>65 </a:t>
                      </a:r>
                      <a:endParaRPr lang="en-US" sz="14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rowSpan="3">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مجموع ارزش گمرکی و حقوق ورودی</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rgbClr val="FF0000"/>
                          </a:solidFill>
                          <a:effectLst/>
                          <a:cs typeface="B Zar" panose="00000400000000000000" pitchFamily="2" charset="-78"/>
                        </a:rPr>
                        <a:t>جزء (3) بند (ت) ماده (26)</a:t>
                      </a:r>
                      <a:endParaRPr lang="en-US" sz="9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3173698381"/>
                  </a:ext>
                </a:extLst>
              </a:tr>
              <a:tr h="40468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12</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توتون خام وارداتی</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rgbClr val="FF0000"/>
                          </a:solidFill>
                          <a:effectLst/>
                          <a:cs typeface="B Zar" panose="00000400000000000000" pitchFamily="2" charset="-78"/>
                        </a:rPr>
                        <a:t>10 </a:t>
                      </a:r>
                      <a:endParaRPr lang="en-US" sz="14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rgbClr val="FF0000"/>
                          </a:solidFill>
                          <a:effectLst/>
                          <a:cs typeface="B Zar" panose="00000400000000000000" pitchFamily="2" charset="-78"/>
                        </a:rPr>
                        <a:t>جزء (4) بند (ت) ماده (26)</a:t>
                      </a:r>
                      <a:endParaRPr lang="en-US" sz="9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2655839329"/>
                  </a:ext>
                </a:extLst>
              </a:tr>
              <a:tr h="404680">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rtl="1">
                        <a:lnSpc>
                          <a:spcPct val="107000"/>
                        </a:lnSpc>
                        <a:spcBef>
                          <a:spcPts val="0"/>
                        </a:spcBef>
                        <a:spcAft>
                          <a:spcPts val="0"/>
                        </a:spcAft>
                      </a:pPr>
                      <a:r>
                        <a:rPr lang="fa-IR" sz="1400" dirty="0">
                          <a:solidFill>
                            <a:srgbClr val="FF0000"/>
                          </a:solidFill>
                          <a:effectLst/>
                          <a:latin typeface="Calibri" panose="020F0502020204030204" pitchFamily="34" charset="0"/>
                          <a:ea typeface="Calibri" panose="020F0502020204030204" pitchFamily="34" charset="0"/>
                          <a:cs typeface="B Zar" panose="00000400000000000000" pitchFamily="2" charset="-78"/>
                        </a:rPr>
                        <a:t>13</a:t>
                      </a:r>
                      <a:endParaRPr lang="en-US" sz="14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توتون فرآوری شده وارداتی</a:t>
                      </a:r>
                    </a:p>
                    <a:p>
                      <a:pPr marL="0" marR="0" algn="ctr" rtl="1">
                        <a:lnSpc>
                          <a:spcPct val="107000"/>
                        </a:lnSpc>
                        <a:spcBef>
                          <a:spcPts val="0"/>
                        </a:spcBef>
                        <a:spcAft>
                          <a:spcPts val="0"/>
                        </a:spcAft>
                      </a:pPr>
                      <a:r>
                        <a:rPr lang="fa-IR" sz="1200" b="1" dirty="0">
                          <a:solidFill>
                            <a:srgbClr val="FF0000"/>
                          </a:solidFill>
                          <a:effectLst/>
                          <a:cs typeface="B Zar" panose="00000400000000000000" pitchFamily="2" charset="-78"/>
                        </a:rPr>
                        <a:t> (خرمن توتون)</a:t>
                      </a:r>
                      <a:endParaRPr lang="en-US" sz="12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1400" b="1" dirty="0">
                          <a:solidFill>
                            <a:srgbClr val="FF0000"/>
                          </a:solidFill>
                          <a:effectLst/>
                          <a:cs typeface="B Zar" panose="00000400000000000000" pitchFamily="2" charset="-78"/>
                        </a:rPr>
                        <a:t>35 </a:t>
                      </a:r>
                      <a:endParaRPr lang="en-US" sz="14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rtl="1">
                        <a:lnSpc>
                          <a:spcPct val="107000"/>
                        </a:lnSpc>
                        <a:spcBef>
                          <a:spcPts val="0"/>
                        </a:spcBef>
                        <a:spcAft>
                          <a:spcPts val="0"/>
                        </a:spcAft>
                      </a:pPr>
                      <a:r>
                        <a:rPr lang="fa-IR" sz="900" b="1" dirty="0">
                          <a:solidFill>
                            <a:srgbClr val="FF0000"/>
                          </a:solidFill>
                          <a:effectLst/>
                          <a:cs typeface="B Zar" panose="00000400000000000000" pitchFamily="2" charset="-78"/>
                        </a:rPr>
                        <a:t>جزء (5) بند (ت) ماده (26)</a:t>
                      </a:r>
                      <a:endParaRPr lang="en-US" sz="900" b="1"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558209754"/>
                  </a:ext>
                </a:extLst>
              </a:tr>
              <a:tr h="836841">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justLow" rtl="1">
                        <a:lnSpc>
                          <a:spcPct val="107000"/>
                        </a:lnSpc>
                        <a:spcBef>
                          <a:spcPts val="0"/>
                        </a:spcBef>
                        <a:spcAft>
                          <a:spcPts val="0"/>
                        </a:spcAft>
                      </a:pPr>
                      <a:r>
                        <a:rPr lang="fa-IR" sz="1200" dirty="0">
                          <a:solidFill>
                            <a:srgbClr val="FF0000"/>
                          </a:solidFill>
                          <a:effectLst/>
                          <a:cs typeface="B Zar" panose="00000400000000000000" pitchFamily="2" charset="-78"/>
                        </a:rPr>
                        <a:t>توجه توجه: نرخ های تعیین شده برای </a:t>
                      </a:r>
                      <a:r>
                        <a:rPr lang="fa-IR" sz="1200" dirty="0" err="1">
                          <a:solidFill>
                            <a:srgbClr val="FF0000"/>
                          </a:solidFill>
                          <a:effectLst/>
                          <a:cs typeface="B Zar" panose="00000400000000000000" pitchFamily="2" charset="-78"/>
                        </a:rPr>
                        <a:t>جزءهای</a:t>
                      </a:r>
                      <a:r>
                        <a:rPr lang="fa-IR" sz="1200">
                          <a:solidFill>
                            <a:srgbClr val="FF0000"/>
                          </a:solidFill>
                          <a:effectLst/>
                          <a:cs typeface="B Zar" panose="00000400000000000000" pitchFamily="2" charset="-78"/>
                        </a:rPr>
                        <a:t> 1،2،3بند </a:t>
                      </a:r>
                      <a:r>
                        <a:rPr lang="fa-IR" sz="1200" dirty="0">
                          <a:solidFill>
                            <a:srgbClr val="FF0000"/>
                          </a:solidFill>
                          <a:effectLst/>
                          <a:cs typeface="B Zar" panose="00000400000000000000" pitchFamily="2" charset="-78"/>
                        </a:rPr>
                        <a:t>(ت) ماده (26) قانون از سال دوم اجرای قانون هر سال پنج واحد درصد افزایش می یابد تا زمانی که نرخ مذکور برای انواع سیگار و محصولات دخانی، توتون پیپ و تنباکوی تولید داخل به پنجاه و پنج درصد (55 %)، برای تولیدات داخل با نشان بین المللی و نود و پنج درصد (95%) و برای انواع سیگار و محصولات دخانی، توتون پیپ و تنباکوی وارداتی به یکصد و بیست و پنج درصد (125 %) برسد.</a:t>
                      </a:r>
                      <a:endParaRPr lang="en-US" sz="1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23394" marR="23394"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F6FC6">
                        <a:lumMod val="20000"/>
                        <a:lumOff val="80000"/>
                      </a:srgb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75749"/>
                  </a:ext>
                </a:extLst>
              </a:tr>
            </a:tbl>
          </a:graphicData>
        </a:graphic>
      </p:graphicFrame>
    </p:spTree>
    <p:extLst>
      <p:ext uri="{BB962C8B-B14F-4D97-AF65-F5344CB8AC3E}">
        <p14:creationId xmlns:p14="http://schemas.microsoft.com/office/powerpoint/2010/main" val="880520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solidFill>
                  <a:srgbClr val="0070C0"/>
                </a:solidFill>
              </a:rPr>
              <a:t>اعتبار </a:t>
            </a:r>
            <a:r>
              <a:rPr lang="fa-IR" sz="2800">
                <a:solidFill>
                  <a:srgbClr val="0070C0"/>
                </a:solidFill>
              </a:rPr>
              <a:t>مالیاتی :</a:t>
            </a:r>
            <a:endParaRPr lang="en-US" sz="2800" dirty="0">
              <a:solidFill>
                <a:srgbClr val="0070C0"/>
              </a:solidFill>
            </a:endParaRPr>
          </a:p>
        </p:txBody>
      </p:sp>
      <p:sp>
        <p:nvSpPr>
          <p:cNvPr id="3" name="Content Placeholder 2"/>
          <p:cNvSpPr>
            <a:spLocks noGrp="1"/>
          </p:cNvSpPr>
          <p:nvPr>
            <p:ph idx="1"/>
          </p:nvPr>
        </p:nvSpPr>
        <p:spPr/>
        <p:txBody>
          <a:bodyPr>
            <a:noAutofit/>
          </a:bodyPr>
          <a:lstStyle/>
          <a:p>
            <a:pPr algn="just" rtl="1"/>
            <a:r>
              <a:rPr lang="fa-IR" sz="1800" dirty="0">
                <a:cs typeface="B Zar" panose="00000400000000000000" pitchFamily="2" charset="-78"/>
              </a:rPr>
              <a:t>د ـ </a:t>
            </a:r>
            <a:r>
              <a:rPr lang="fa-IR" sz="1800" dirty="0">
                <a:solidFill>
                  <a:srgbClr val="FF0000"/>
                </a:solidFill>
                <a:cs typeface="B Zar" panose="00000400000000000000" pitchFamily="2" charset="-78"/>
              </a:rPr>
              <a:t>اعتبار مالیاتی</a:t>
            </a:r>
            <a:r>
              <a:rPr lang="fa-IR" sz="1800" dirty="0">
                <a:cs typeface="B Zar" panose="00000400000000000000" pitchFamily="2" charset="-78"/>
              </a:rPr>
              <a:t>: مالیات و عوارضی که مؤدی بابت خرید کالا (اعم از نهاده و کالای نهایی)یا  خدمت به موجب این قانون پرداخت کرده است.</a:t>
            </a:r>
          </a:p>
          <a:p>
            <a:pPr algn="just" rtl="1"/>
            <a:r>
              <a:rPr lang="fa-IR" sz="1800" dirty="0">
                <a:solidFill>
                  <a:srgbClr val="FF0000"/>
                </a:solidFill>
                <a:cs typeface="B Zar" panose="00000400000000000000" pitchFamily="2" charset="-78"/>
              </a:rPr>
              <a:t>ماده 8: </a:t>
            </a:r>
            <a:r>
              <a:rPr lang="fa-IR" sz="1800" dirty="0">
                <a:cs typeface="B Zar" panose="00000400000000000000" pitchFamily="2" charset="-78"/>
              </a:rPr>
              <a:t>مالیات و عوارضی که مؤدیان برای خرید کالاها و خدمات مورد نیاز برای انجام فعالیت‌های اقتصادی خود پرداخت می‌کنند، به عنوان اعتبار مالیاتی آنان منظور شده و از مالیات و عوارض فروش آن‌ها کسر می‌شود. </a:t>
            </a:r>
          </a:p>
          <a:p>
            <a:pPr algn="just" rtl="1"/>
            <a:r>
              <a:rPr lang="fa-IR" sz="1800" dirty="0">
                <a:cs typeface="B Zar" panose="00000400000000000000" pitchFamily="2" charset="-78"/>
              </a:rPr>
              <a:t>تبصره 2 ماده3  ق. پ.س</a:t>
            </a:r>
          </a:p>
          <a:p>
            <a:pPr algn="just" rtl="1"/>
            <a:r>
              <a:rPr lang="fa-IR" sz="1800" dirty="0">
                <a:solidFill>
                  <a:srgbClr val="FF0000"/>
                </a:solidFill>
                <a:cs typeface="B Zar" panose="00000400000000000000" pitchFamily="2" charset="-78"/>
              </a:rPr>
              <a:t>فقط صورتحساب های الکترونیکی که از طریق سامانه مودیان صادر شده باشد ، از سوی سازمان معتبر شناخته شده و مبنای محاسبه اعتبار مالیاتی برای مودیان خواهد بود.</a:t>
            </a:r>
          </a:p>
          <a:p>
            <a:pPr algn="just" rtl="1"/>
            <a:r>
              <a:rPr lang="fa-IR" sz="1800" dirty="0">
                <a:solidFill>
                  <a:srgbClr val="FF0000"/>
                </a:solidFill>
                <a:cs typeface="B Zar" panose="00000400000000000000" pitchFamily="2" charset="-78"/>
              </a:rPr>
              <a:t>بند (ب)و(ث) ماده 5 ق.پ.س</a:t>
            </a:r>
          </a:p>
          <a:p>
            <a:pPr algn="just" rtl="1"/>
            <a:r>
              <a:rPr lang="fa-IR" sz="1800" dirty="0">
                <a:cs typeface="B Zar" panose="00000400000000000000" pitchFamily="2" charset="-78"/>
              </a:rPr>
              <a:t>ب)در صورتی که خریدار،مصرف کننده نهائی نبوده و خود عضو سامانه مودیان باشد،صورتحساب الکترونیکی صادر شده توسط فروشنده ، به صورت خودکار به کارپوشه وی در سامانه مودیان منتقل می شود و به عنوان اعتبار مالیاتی برای او منظور می شود.البته با رعایت مقررات تبصره های 2و 3 ماده 8 و ماده 10 (بند 4 و 19 بخشنامه 28004)</a:t>
            </a:r>
          </a:p>
        </p:txBody>
      </p:sp>
    </p:spTree>
    <p:extLst>
      <p:ext uri="{BB962C8B-B14F-4D97-AF65-F5344CB8AC3E}">
        <p14:creationId xmlns:p14="http://schemas.microsoft.com/office/powerpoint/2010/main" val="36405936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solidFill>
                  <a:srgbClr val="0070C0"/>
                </a:solidFill>
              </a:rPr>
              <a:t>اعتبار </a:t>
            </a:r>
            <a:r>
              <a:rPr lang="fa-IR" sz="2800">
                <a:solidFill>
                  <a:srgbClr val="0070C0"/>
                </a:solidFill>
              </a:rPr>
              <a:t>مالیاتی :</a:t>
            </a:r>
            <a:endParaRPr lang="en-US" sz="2800" dirty="0">
              <a:solidFill>
                <a:srgbClr val="0070C0"/>
              </a:solidFill>
            </a:endParaRPr>
          </a:p>
        </p:txBody>
      </p:sp>
      <p:sp>
        <p:nvSpPr>
          <p:cNvPr id="4" name="Content Placeholder 3"/>
          <p:cNvSpPr>
            <a:spLocks noGrp="1"/>
          </p:cNvSpPr>
          <p:nvPr>
            <p:ph idx="1"/>
          </p:nvPr>
        </p:nvSpPr>
        <p:spPr/>
        <p:txBody>
          <a:bodyPr/>
          <a:lstStyle/>
          <a:p>
            <a:pPr algn="just" rtl="1"/>
            <a:r>
              <a:rPr lang="fa-IR" dirty="0">
                <a:cs typeface="B Zar" panose="00000400000000000000" pitchFamily="2" charset="-78"/>
              </a:rPr>
              <a:t>ث)به منظور تکمیل اطلاعات سازمان در خصوص مودیانی که عضو سامانه مودیان نبوده یا بدون صدور صورتحساب الکترونیکی اقدام به فروش می کنند ، سامانه مودیان باید به گونه ای طراحی شود که مودی بتواند خریدهای خود را که فروشنده برای آنها صورتحساب الکترونیکی صادر نکرده است، به سازمان اطلاع دهد.</a:t>
            </a:r>
          </a:p>
          <a:p>
            <a:pPr algn="just" rtl="1"/>
            <a:r>
              <a:rPr lang="fa-IR" dirty="0">
                <a:cs typeface="B Zar" panose="00000400000000000000" pitchFamily="2" charset="-78"/>
              </a:rPr>
              <a:t>ماده 25 ق.پ.س</a:t>
            </a:r>
          </a:p>
          <a:p>
            <a:pPr algn="just" rtl="1"/>
            <a:r>
              <a:rPr lang="fa-IR" dirty="0">
                <a:solidFill>
                  <a:srgbClr val="FF0000"/>
                </a:solidFill>
                <a:cs typeface="B Zar" panose="00000400000000000000" pitchFamily="2" charset="-78"/>
              </a:rPr>
              <a:t>صورتحساب هایی که در سامانه مودیان ثبت نشده باشد ، معتبر نبوده و قابل استناد در مراجع دادرسی مالیاتی نخواهد بود.</a:t>
            </a:r>
            <a:endParaRPr lang="en-US" dirty="0">
              <a:solidFill>
                <a:srgbClr val="FF0000"/>
              </a:solidFill>
              <a:cs typeface="B Zar" panose="00000400000000000000" pitchFamily="2" charset="-78"/>
            </a:endParaRPr>
          </a:p>
          <a:p>
            <a:endParaRPr lang="en-US" dirty="0"/>
          </a:p>
        </p:txBody>
      </p:sp>
    </p:spTree>
    <p:extLst>
      <p:ext uri="{BB962C8B-B14F-4D97-AF65-F5344CB8AC3E}">
        <p14:creationId xmlns:p14="http://schemas.microsoft.com/office/powerpoint/2010/main" val="502330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97042" y="1000205"/>
            <a:ext cx="6274079" cy="4320390"/>
          </a:xfrm>
          <a:prstGeom prst="roundRect">
            <a:avLst>
              <a:gd name="adj" fmla="val 22125"/>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noAutofit/>
          </a:bodyPr>
          <a:lstStyle/>
          <a:p>
            <a:pPr algn="just" defTabSz="685800" rtl="1">
              <a:lnSpc>
                <a:spcPct val="150000"/>
              </a:lnSpc>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(8)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عوارضی که مؤدیان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برای خرید کالاها و خدمات مورد نیاز برای انجام فعالیت های اقتصادی خود پرداخت می کنند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به عنوان اعتبار مالیاتی آنان منظور شده و از مالیات و عوارض فروش آنها کسر می شود. در صورتی که جمع اعتبار مالیاتی مؤدی در هر دوره مالیاتی بیشتر از مالیات و عوارض فروش وی باشد، سازمان موظف است مبلغ مازاد را به دوره و یا دوره های بعد منتقل نماید. در صورتی که مؤدی درخواست کند که مازاد مزبور به وی مسترد گردد، سازمان موظف است حداکثر ظرف مدت یک ماه از تاریخ ثبت درخواست، نسبت به استرداد مابه التفاوت مذکور از محل وصولی های جاری اقدام نماید، در غیر این صورت، مشمول خسارتی به میزان دو درصد (2%) در ماه از تاریخ ثبت درخواست نسبت به مبلغ قابل استرداد و مدت تأخیر می باشد که توسط سازمان و از محل وصولی های جاری پرداخت می گردد. متخلفین از اجرای این حکم با درخواست مؤدی و رأی هیأت رسیدگی به تخلفات اداری به مجازات </a:t>
            </a:r>
            <a:r>
              <a:rPr lang="fa-IR" sz="1500" cap="all" dirty="0">
                <a:ln w="3175" cmpd="sng">
                  <a:noFill/>
                </a:ln>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بند «د» ماده (9) قانون رسیدگی به تخلفات اداری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مصوب 1372/9/7محکوم می شوند.</a:t>
            </a:r>
            <a:endParaRPr lang="en-US" altLang="ko-KR" sz="1500" b="1" dirty="0">
              <a:solidFill>
                <a:prstClr val="black"/>
              </a:solidFill>
              <a:latin typeface="Century Schoolbook"/>
              <a:ea typeface="굴림" charset="-127"/>
              <a:cs typeface="B Nazanin"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526" y="1035281"/>
            <a:ext cx="1250346" cy="2645502"/>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072162" y="3821278"/>
            <a:ext cx="1068272" cy="1226654"/>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ماده (8)</a:t>
            </a:r>
            <a:endParaRPr lang="en-US" sz="1350" b="1" dirty="0">
              <a:solidFill>
                <a:prstClr val="black"/>
              </a:solidFill>
              <a:latin typeface="Century Schoolbook"/>
              <a:cs typeface="B Nazanin" panose="00000400000000000000" pitchFamily="2" charset="-78"/>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215749" y="5397335"/>
            <a:ext cx="6567166" cy="460460"/>
          </a:xfrm>
          <a:prstGeom prst="roundRect">
            <a:avLst>
              <a:gd name="adj" fmla="val 347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بند «د» ماده (9) قانون رسیدگی به تخلفات اداری مصوب 1372/9/7 ـ  انفصال موقت از یک ماه تا یک سال.</a:t>
            </a:r>
          </a:p>
        </p:txBody>
      </p:sp>
      <p:sp>
        <p:nvSpPr>
          <p:cNvPr id="8" name="AutoShape 132">
            <a:extLst>
              <a:ext uri="{FF2B5EF4-FFF2-40B4-BE49-F238E27FC236}">
                <a16:creationId xmlns:a16="http://schemas.microsoft.com/office/drawing/2014/main" id="{88D9C5A3-9558-42CB-97DE-B4F6A8678598}"/>
              </a:ext>
            </a:extLst>
          </p:cNvPr>
          <p:cNvSpPr>
            <a:spLocks noChangeArrowheads="1"/>
          </p:cNvSpPr>
          <p:nvPr/>
        </p:nvSpPr>
        <p:spPr bwMode="gray">
          <a:xfrm rot="8688582" flipH="1">
            <a:off x="6713817" y="3440961"/>
            <a:ext cx="1383398" cy="2305639"/>
          </a:xfrm>
          <a:prstGeom prst="moon">
            <a:avLst>
              <a:gd name="adj" fmla="val 7291"/>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Oval 102">
            <a:extLst>
              <a:ext uri="{FF2B5EF4-FFF2-40B4-BE49-F238E27FC236}">
                <a16:creationId xmlns:a16="http://schemas.microsoft.com/office/drawing/2014/main" id="{9B468BB3-7498-4B21-92D0-6EAEBB76BA21}"/>
              </a:ext>
            </a:extLst>
          </p:cNvPr>
          <p:cNvSpPr>
            <a:spLocks noChangeArrowheads="1"/>
          </p:cNvSpPr>
          <p:nvPr/>
        </p:nvSpPr>
        <p:spPr bwMode="gray">
          <a:xfrm>
            <a:off x="6782914" y="1641927"/>
            <a:ext cx="1372958" cy="13638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ماده(8</a:t>
            </a:r>
          </a:p>
          <a:p>
            <a:pPr algn="ctr"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 تهاتر/ استرداد اعتبار مالیاتی</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037138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455067" y="2516156"/>
            <a:ext cx="1187786" cy="2529662"/>
          </a:xfrm>
          <a:prstGeom prst="moon">
            <a:avLst>
              <a:gd name="adj" fmla="val 182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1137806"/>
            <a:ext cx="7413126" cy="751239"/>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200" b="1" cap="all" dirty="0">
                <a:ln w="3175" cmpd="sng">
                  <a:noFill/>
                </a:ln>
                <a:solidFill>
                  <a:schemeClr val="tx1"/>
                </a:solidFill>
                <a:latin typeface="B Zar" panose="00000400000000000000" pitchFamily="2" charset="-78"/>
                <a:ea typeface="Calibri" panose="020F0502020204030204" pitchFamily="34" charset="0"/>
                <a:cs typeface="B Zar" panose="00000400000000000000" pitchFamily="2" charset="-78"/>
              </a:rPr>
              <a:t>تبصره (1) - مالیات و عوارض خرید نهاده های مربوط به طرح های تملک </a:t>
            </a:r>
            <a:r>
              <a:rPr lang="fa-IR" sz="1200" b="1" cap="all" dirty="0">
                <a:ln w="3175" cmpd="sng">
                  <a:noFill/>
                </a:ln>
                <a:solidFill>
                  <a:schemeClr val="tx1"/>
                </a:solidFill>
                <a:highlight>
                  <a:srgbClr val="FFFF00"/>
                </a:highlight>
                <a:latin typeface="B Zar" panose="00000400000000000000" pitchFamily="2" charset="-78"/>
                <a:ea typeface="Calibri" panose="020F0502020204030204" pitchFamily="34" charset="0"/>
                <a:cs typeface="B Zar" panose="00000400000000000000" pitchFamily="2" charset="-78"/>
              </a:rPr>
              <a:t>دارایی های سرمایه ای (عمرانی) </a:t>
            </a:r>
            <a:r>
              <a:rPr lang="fa-IR" sz="1200" b="1" cap="all" dirty="0">
                <a:ln w="3175" cmpd="sng">
                  <a:noFill/>
                </a:ln>
                <a:solidFill>
                  <a:schemeClr val="tx1"/>
                </a:solidFill>
                <a:latin typeface="B Zar" panose="00000400000000000000" pitchFamily="2" charset="-78"/>
                <a:ea typeface="Calibri" panose="020F0502020204030204" pitchFamily="34" charset="0"/>
                <a:cs typeface="B Zar" panose="00000400000000000000" pitchFamily="2" charset="-78"/>
              </a:rPr>
              <a:t>دولت </a:t>
            </a:r>
            <a:r>
              <a:rPr lang="fa-IR" sz="1050" b="1" cap="all" dirty="0">
                <a:ln w="3175" cmpd="sng">
                  <a:noFill/>
                </a:ln>
                <a:solidFill>
                  <a:schemeClr val="tx1"/>
                </a:solidFill>
                <a:latin typeface="B Zar" panose="00000400000000000000" pitchFamily="2" charset="-78"/>
                <a:ea typeface="Calibri" panose="020F0502020204030204" pitchFamily="34" charset="0"/>
                <a:cs typeface="B Zar" panose="00000400000000000000" pitchFamily="2" charset="-78"/>
              </a:rPr>
              <a:t>قابل استرداد نیست </a:t>
            </a:r>
            <a:r>
              <a:rPr lang="fa-IR" sz="1200" b="1" cap="all" dirty="0">
                <a:ln w="3175" cmpd="sng">
                  <a:noFill/>
                </a:ln>
                <a:solidFill>
                  <a:schemeClr val="tx1"/>
                </a:solidFill>
                <a:latin typeface="B Zar" panose="00000400000000000000" pitchFamily="2" charset="-78"/>
                <a:ea typeface="Calibri" panose="020F0502020204030204" pitchFamily="34" charset="0"/>
                <a:cs typeface="B Zar" panose="00000400000000000000" pitchFamily="2" charset="-78"/>
              </a:rPr>
              <a:t>و جزء بهای تمام شده دارایی های مزبور منظور می گردد.</a:t>
            </a: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707634" y="3099082"/>
            <a:ext cx="1372958" cy="13638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ماده(8</a:t>
            </a:r>
          </a:p>
          <a:p>
            <a:pPr algn="ctr"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 تهاتر/ استرداد اعتبار مالیاتی</a:t>
            </a:r>
            <a:endParaRPr lang="en-US" sz="1350" b="1" dirty="0">
              <a:solidFill>
                <a:prstClr val="black"/>
              </a:solidFill>
              <a:latin typeface="Century Schoolbook"/>
              <a:cs typeface="B Nazanin" panose="00000400000000000000" pitchFamily="2" charset="-78"/>
            </a:endParaRPr>
          </a:p>
        </p:txBody>
      </p:sp>
      <p:sp>
        <p:nvSpPr>
          <p:cNvPr id="9" name="Rectangle: Rounded Corners 8">
            <a:extLst>
              <a:ext uri="{FF2B5EF4-FFF2-40B4-BE49-F238E27FC236}">
                <a16:creationId xmlns:a16="http://schemas.microsoft.com/office/drawing/2014/main" id="{A4621027-381D-4A73-B809-78F68B0C5573}"/>
              </a:ext>
            </a:extLst>
          </p:cNvPr>
          <p:cNvSpPr/>
          <p:nvPr/>
        </p:nvSpPr>
        <p:spPr>
          <a:xfrm>
            <a:off x="215749" y="1989859"/>
            <a:ext cx="7151406" cy="3930959"/>
          </a:xfrm>
          <a:prstGeom prst="roundRect">
            <a:avLst>
              <a:gd name="adj" fmla="val 979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spcAft>
                <a:spcPts val="600"/>
              </a:spcAft>
            </a:pPr>
            <a:r>
              <a:rPr lang="fa-IR" sz="1050" b="1" dirty="0">
                <a:solidFill>
                  <a:schemeClr val="tx1"/>
                </a:solidFill>
                <a:highlight>
                  <a:srgbClr val="FFFF00"/>
                </a:highlight>
                <a:latin typeface="Calibri" panose="020F0502020204030204" pitchFamily="34" charset="0"/>
                <a:ea typeface="Calibri" panose="020F0502020204030204" pitchFamily="34" charset="0"/>
                <a:cs typeface="B Zar" panose="00000400000000000000" pitchFamily="2" charset="-78"/>
              </a:rPr>
              <a:t>قسمت ذیل ماده 77 قانون تنظیم بخشی از مقررات مالی دولت</a:t>
            </a:r>
            <a:endParaRPr lang="en-US" sz="105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دارایی‌های سرمایه‌ای - منظور دارایی‌های تولید شده یا تولید نشده‌ای است که طی مدت بیش از یکسال در فرآیند تولید کالا و خدمات بکار می‌رود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‌دارایی‌های تولید شده - منظور دارایی‌هایی است که در فرآیند تولید حاصل گردیده است.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دارایی تولید شده به سه گروه عمده دارایی‌های ثابت،‌موجودی انبار و اقلام گرانبها تقسیم می‌شود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r>
              <a:rPr lang="en-US" sz="1200" dirty="0">
                <a:solidFill>
                  <a:schemeClr val="tx1"/>
                </a:solidFill>
                <a:latin typeface="B Zar" panose="00000400000000000000" pitchFamily="2" charset="-78"/>
                <a:ea typeface="Calibri" panose="020F0502020204030204" pitchFamily="34" charset="0"/>
                <a:cs typeface="Arial" panose="020B0604020202020204" pitchFamily="34" charset="0"/>
              </a:rPr>
              <a:t>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‌دارایی‌های ثابت - منظور دارایی‌های تولید شده‌ای است که طی مدت بیش از یکسال بطور مکرر و مستمر در فرآیند تولید به کار برده می‌شود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r>
              <a:rPr lang="en-US" sz="1200" dirty="0">
                <a:solidFill>
                  <a:schemeClr val="tx1"/>
                </a:solidFill>
                <a:latin typeface="B Zar" panose="00000400000000000000" pitchFamily="2" charset="-78"/>
                <a:ea typeface="Calibri" panose="020F0502020204030204" pitchFamily="34" charset="0"/>
                <a:cs typeface="Arial" panose="020B0604020202020204" pitchFamily="34" charset="0"/>
              </a:rPr>
              <a:t>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‌موجودی انبار - منظور کالاها و خدماتی است که توسط تولید کنندگان به منظور فروش، استفاده در تولید و یا سایر مقاصد در آینده نگهداری می‌شوند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r>
              <a:rPr lang="en-US" sz="1200" dirty="0">
                <a:solidFill>
                  <a:schemeClr val="tx1"/>
                </a:solidFill>
                <a:latin typeface="B Zar" panose="00000400000000000000" pitchFamily="2" charset="-78"/>
                <a:ea typeface="Calibri" panose="020F0502020204030204" pitchFamily="34" charset="0"/>
                <a:cs typeface="Arial" panose="020B0604020202020204" pitchFamily="34" charset="0"/>
              </a:rPr>
              <a:t>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‌اقلام گرانبها - منظور اقلامی با ارزش قابل ملاحظه است که نه به منظور تولید و مصرف، بلکه به دلیل ارزشی که دارند نگهداری می‌شود. (‌مانند تابلو،‌کتب خطی، فلزات گرانبها)</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‌دارایی‌های تولید نشده - منظور دارایی‌های مورد نیاز تولید است که خودشان تولید نشده‌اند. (‌مانند زمین و ذخایر معدنی)</a:t>
            </a:r>
            <a:endPar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‌فعالیت - منظور یک سلسله عملیات و خدمات مشخص است که برای تحقق بخشیدن به هدفهای سالانه برنامه طی یک سال اجرا می‌شود و منابع‌مورد نیاز آن از محل اعتبارات مربوط به هزینه تأمین می‌گردد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r>
              <a:rPr lang="en-US" sz="1200" dirty="0">
                <a:solidFill>
                  <a:schemeClr val="tx1"/>
                </a:solidFill>
                <a:latin typeface="B Zar" panose="00000400000000000000" pitchFamily="2" charset="-78"/>
                <a:ea typeface="Calibri" panose="020F0502020204030204" pitchFamily="34" charset="0"/>
                <a:cs typeface="Arial" panose="020B0604020202020204" pitchFamily="34" charset="0"/>
              </a:rPr>
              <a:t> </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spcAft>
                <a:spcPts val="600"/>
              </a:spcAft>
            </a:pP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‌اعتبار طرح تملک دارایی‌های سرمایه‌ای - منظور اعتبار مجموعه عملیات و خدمات مشخصی است که براساس مطالعات توجیهی، فنی و اقتصادی و‌اجتماعی که توسط دستگاه اجرائی انجام می‌شود طی مدت معین و با اعتبار معین برای تحقق بخشیدن به هدفهای</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 </a:t>
            </a:r>
            <a:r>
              <a:rPr lang="fa-IR" sz="1200" dirty="0">
                <a:solidFill>
                  <a:schemeClr val="tx1"/>
                </a:solidFill>
                <a:latin typeface="Calibri" panose="020F0502020204030204" pitchFamily="34" charset="0"/>
                <a:ea typeface="Calibri" panose="020F0502020204030204" pitchFamily="34" charset="0"/>
                <a:cs typeface="B Zar" panose="00000400000000000000" pitchFamily="2" charset="-78"/>
              </a:rPr>
              <a:t>برنامه توسعه پنج‌ساله به صورت‌سرمایه‌گذاری ثابت یا مطالعه برای ایجاد دارایی سرمایه‌ای اجرا می‌گردد و منابع مورد نیاز اجرای آن از محل اعتبارات مربوط به تملک دارایی‌های‌سرمایه‌ای تأمین می‌شود و به دو نوع انتفاعی و غیرانتفاعی تقسیم می‌گردد</a:t>
            </a:r>
            <a:r>
              <a:rPr lang="en-US" sz="12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2877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09" y="1124744"/>
            <a:ext cx="7239000" cy="516672"/>
          </a:xfrm>
        </p:spPr>
        <p:txBody>
          <a:bodyPr>
            <a:normAutofit/>
          </a:bodyPr>
          <a:lstStyle/>
          <a:p>
            <a:pPr algn="r" rtl="1"/>
            <a:r>
              <a:rPr lang="fa-IR" sz="2800" dirty="0">
                <a:solidFill>
                  <a:srgbClr val="0070C0"/>
                </a:solidFill>
              </a:rPr>
              <a:t>مالیات و عوارض طرح های تملک دارایی سرمایه </a:t>
            </a:r>
            <a:r>
              <a:rPr lang="fa-IR" sz="2800">
                <a:solidFill>
                  <a:srgbClr val="0070C0"/>
                </a:solidFill>
              </a:rPr>
              <a:t>ای دولت:</a:t>
            </a:r>
            <a:endParaRPr lang="en-US" sz="28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lgn="just" rtl="1"/>
            <a:r>
              <a:rPr lang="fa-IR" sz="2400" b="1" dirty="0">
                <a:cs typeface="B Zar" panose="00000400000000000000" pitchFamily="2" charset="-78"/>
              </a:rPr>
              <a:t>تبصره ۱ ـ مالیات و عوارض خرید نهاده‌های مربوط به طرح‌های تملک دارایی‌های سرمایه‌ای (عمرانی) دولت قابل استرداد نیست و جزء بهای تمام شده دارایی‌های مزبور منظور می‌گردد.</a:t>
            </a:r>
          </a:p>
          <a:p>
            <a:pPr algn="just" rtl="1"/>
            <a:r>
              <a:rPr lang="fa-IR" sz="2400" dirty="0">
                <a:cs typeface="B Zar" panose="00000400000000000000" pitchFamily="2" charset="-78"/>
              </a:rPr>
              <a:t>مطابق مفاد ذیل ماده 77 قانون تنظیم بخشی از مقررات مالی دولت مصوب 27/11/1380 با اصلاحات و الحاقات بعدی</a:t>
            </a:r>
          </a:p>
          <a:p>
            <a:pPr algn="just" rtl="1"/>
            <a:r>
              <a:rPr lang="fa-IR" sz="2400" dirty="0">
                <a:solidFill>
                  <a:srgbClr val="C00000"/>
                </a:solidFill>
                <a:cs typeface="B Zar" panose="00000400000000000000" pitchFamily="2" charset="-78"/>
              </a:rPr>
              <a:t>دارایی های سرمایه ای</a:t>
            </a:r>
            <a:r>
              <a:rPr lang="fa-IR" sz="2400" dirty="0">
                <a:cs typeface="B Zar" panose="00000400000000000000" pitchFamily="2" charset="-78"/>
              </a:rPr>
              <a:t>: منظور دارایی های تولید شده(منظور دارایی هایی است که در فرآیند تولید حاصل گردیده است.و به سه گروه ، دارایی های ثابت ، موجودی انبار و اقلام گرانبها تقسیم می شود) یا تولید نشده ای(مانند زمین و ذخایر معدنی) است </a:t>
            </a:r>
            <a:r>
              <a:rPr lang="fa-IR" sz="2400" dirty="0">
                <a:solidFill>
                  <a:srgbClr val="C00000"/>
                </a:solidFill>
                <a:cs typeface="B Zar" panose="00000400000000000000" pitchFamily="2" charset="-78"/>
              </a:rPr>
              <a:t>که طی مدت بیش از یک سال در فرآیند تولید کالا و خدمات بکار می رود.</a:t>
            </a:r>
          </a:p>
          <a:p>
            <a:pPr algn="just" rtl="1"/>
            <a:r>
              <a:rPr lang="fa-IR" sz="2400" dirty="0">
                <a:cs typeface="B Zar" panose="00000400000000000000" pitchFamily="2" charset="-78"/>
              </a:rPr>
              <a:t>اعتبار طرح تملک دارایی های سرمایه ای: منابع مورد نیاز اجرای آن از محل اعتبارات مربوط به تملک دارایی های سرمایه ای تامین می شود و به دو نوع انتفاعی و غیر انتفاعی تقسیم می گردد. </a:t>
            </a:r>
          </a:p>
          <a:p>
            <a:pPr algn="just" rtl="1"/>
            <a:endParaRPr lang="en-US" sz="2400" dirty="0">
              <a:cs typeface="B Zar" panose="00000400000000000000" pitchFamily="2" charset="-78"/>
            </a:endParaRPr>
          </a:p>
        </p:txBody>
      </p:sp>
    </p:spTree>
    <p:extLst>
      <p:ext uri="{BB962C8B-B14F-4D97-AF65-F5344CB8AC3E}">
        <p14:creationId xmlns:p14="http://schemas.microsoft.com/office/powerpoint/2010/main" val="8618968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353542" y="2457449"/>
            <a:ext cx="1167004" cy="2768652"/>
          </a:xfrm>
          <a:prstGeom prst="moon">
            <a:avLst>
              <a:gd name="adj" fmla="val 182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93020" y="1220932"/>
            <a:ext cx="7049444" cy="4603172"/>
          </a:xfrm>
          <a:prstGeom prst="bevel">
            <a:avLst>
              <a:gd name="adj" fmla="val 5983"/>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200000"/>
              </a:lnSpc>
              <a:buClr>
                <a:prstClr val="white"/>
              </a:buClr>
              <a:buSzPct val="100000"/>
              <a:defRPr/>
            </a:pP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(2) -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در صورتی که مؤدی فقط به عرضه کالاها و ارائه خدمات معاف اشتغال داشته باشد و یا طبق مقررات این قانون کالا و خدمات وی مشمول مالیات و عوارض نباشد، مالیات و عوارض پرداختی بابت خرید نهاده های آنها </a:t>
            </a:r>
            <a:r>
              <a:rPr lang="fa-IR" sz="12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قابل تهاتر یا استرداد </a:t>
            </a:r>
            <a:r>
              <a:rPr lang="fa-IR" sz="1200" b="1" cap="all" dirty="0" err="1">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نمی</a:t>
            </a:r>
            <a:r>
              <a:rPr lang="fa-IR" sz="12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باشد.</a:t>
            </a:r>
          </a:p>
          <a:p>
            <a:pPr algn="justLow" defTabSz="342900" rtl="1">
              <a:lnSpc>
                <a:spcPct val="200000"/>
              </a:lnSpc>
              <a:buClr>
                <a:prstClr val="white"/>
              </a:buClr>
              <a:buSzPct val="100000"/>
              <a:defRPr/>
            </a:pP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(3) -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در صورتی که مؤدی به عرضه توأم کالاها و خدمات مشمول و معاف اشتغال داشته باشد، صرفاً مالیات و عوارضی که بابت خرید نهاده های مورد نیاز برای تولید کالاها و خدمات مشمول پرداخت کرده است، حسب مورد، قابل کسر، تهاتر یا استرداد است.</a:t>
            </a:r>
          </a:p>
          <a:p>
            <a:pPr algn="justLow" defTabSz="342900" rtl="1">
              <a:lnSpc>
                <a:spcPct val="200000"/>
              </a:lnSpc>
              <a:buClr>
                <a:prstClr val="white"/>
              </a:buClr>
              <a:buSzPct val="100000"/>
              <a:defRPr/>
            </a:pP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(4) -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صرف نظر از آنکه مؤدی به عرضه کالاها و خدمات معاف یا مشمول اشتغال داشته باشد، </a:t>
            </a:r>
            <a:r>
              <a:rPr lang="fa-IR" sz="12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خرید مربوط به ماشین آلات خطوط تولید وی قابل کسر، تهاتر و استرداد می باشد.</a:t>
            </a:r>
          </a:p>
          <a:p>
            <a:pPr algn="justLow" defTabSz="342900" rtl="1">
              <a:lnSpc>
                <a:spcPct val="200000"/>
              </a:lnSpc>
              <a:buClr>
                <a:prstClr val="white"/>
              </a:buClr>
              <a:buSzPct val="100000"/>
              <a:defRPr/>
            </a:pP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(5) -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آن قسمت از مالیات و عوارض پرداختی مؤدیان که طبق مقررات این قانون قابل تهاتر یا استرداد نیست، </a:t>
            </a:r>
            <a:r>
              <a:rPr lang="fa-IR" sz="12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عنوان هزینه قابل قبول موضوع قانون مالیات های مستقیم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محسوب می شود.</a:t>
            </a:r>
            <a:endParaRPr lang="fa-IR" sz="1350" cap="small" dirty="0">
              <a:solidFill>
                <a:srgbClr val="FF0000"/>
              </a:solidFill>
              <a:latin typeface="B Zar" panose="00000400000000000000" pitchFamily="2" charset="-78"/>
              <a:ea typeface="Calibri" panose="020F0502020204030204" pitchFamily="34" charset="0"/>
              <a:cs typeface="B Zar" panose="00000400000000000000" pitchFamily="2" charset="-78"/>
            </a:endParaRP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674001" y="3078301"/>
            <a:ext cx="1372958" cy="13638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ماده(8</a:t>
            </a:r>
          </a:p>
          <a:p>
            <a:pPr algn="ctr" defTabSz="685800"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 تهاتر/ استرداد اعتبار مالیاتی</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547667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644" y="2276872"/>
            <a:ext cx="6336704" cy="1853968"/>
          </a:xfrm>
        </p:spPr>
        <p:txBody>
          <a:bodyPr>
            <a:noAutofit/>
          </a:bodyPr>
          <a:lstStyle/>
          <a:p>
            <a:pPr algn="ctr" rtl="1">
              <a:lnSpc>
                <a:spcPct val="150000"/>
              </a:lnSpc>
            </a:pPr>
            <a:r>
              <a:rPr lang="fa-IR" sz="4400" dirty="0">
                <a:solidFill>
                  <a:schemeClr val="tx1"/>
                </a:solidFill>
                <a:cs typeface="B Titr" pitchFamily="2" charset="-78"/>
              </a:rPr>
              <a:t/>
            </a:r>
            <a:br>
              <a:rPr lang="fa-IR" sz="4400" dirty="0">
                <a:solidFill>
                  <a:schemeClr val="tx1"/>
                </a:solidFill>
                <a:cs typeface="B Titr" pitchFamily="2" charset="-78"/>
              </a:rPr>
            </a:br>
            <a:r>
              <a:rPr lang="fa-IR" sz="4400" dirty="0">
                <a:solidFill>
                  <a:schemeClr val="tx1"/>
                </a:solidFill>
                <a:cs typeface="B Titr" pitchFamily="2" charset="-78"/>
              </a:rPr>
              <a:t>تغییرات اساسی در قانون جدید ارزش افزوده</a:t>
            </a:r>
            <a:endParaRPr lang="en-US" sz="4400" dirty="0">
              <a:solidFill>
                <a:schemeClr val="tx1"/>
              </a:solidFill>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1355"/>
            <a:ext cx="6912768" cy="1760373"/>
          </a:xfrm>
          <a:prstGeom prst="rect">
            <a:avLst/>
          </a:prstGeom>
        </p:spPr>
      </p:pic>
    </p:spTree>
    <p:extLst>
      <p:ext uri="{BB962C8B-B14F-4D97-AF65-F5344CB8AC3E}">
        <p14:creationId xmlns:p14="http://schemas.microsoft.com/office/powerpoint/2010/main" val="1945336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405496" y="2294310"/>
            <a:ext cx="1088708" cy="2931794"/>
          </a:xfrm>
          <a:prstGeom prst="moon">
            <a:avLst>
              <a:gd name="adj" fmla="val 18235"/>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6" y="950769"/>
            <a:ext cx="7142963" cy="4970050"/>
          </a:xfrm>
          <a:prstGeom prst="bevel">
            <a:avLst>
              <a:gd name="adj" fmla="val 6855"/>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(6)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سازمان مکلف است با رعایت تبصره های (2) و (4) این ماده مالیات و عوارض پرداختی واحدهای تولیدی یا معدنی دارای مجوز تأسیس را که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در دوره های قبل از بهره برداری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جهت خرید کالاها و خدمات مور نیاز برای تأسیس را که در دوره های قبل از بهره برداری جهت خرید کالاها و خدمات مورد نیاز برای تأسیس و راه اندازی واحد مورد نظر پرداخت کرده اند،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مسترد نماید.</a:t>
            </a:r>
          </a:p>
          <a:p>
            <a:pPr algn="justLow" defTabSz="342900" rtl="1">
              <a:lnSpc>
                <a:spcPct val="150000"/>
              </a:lnSpc>
              <a:buClr>
                <a:prstClr val="white"/>
              </a:buClr>
              <a:buSzPct val="100000"/>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(7)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عوارضی  که در موقع خرید کالاها و خدمات توسط شهرداری ها و دهیاری ها برای انجام وظایف و خدمات قانونی پرداخت می گردد، طبق مقررات این قانون قابل تهاتر و یا استرداد است.</a:t>
            </a:r>
            <a:b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(8)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پرداخت شده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توسط سفارتخانه ها، مأموریت های دیپلماتیک، پست های کنسولی، مأموران دیپلماتیک و کارکنان اداری و فنی آنها که تبعه دولت جمهوری اسلامی ایران نباشند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به شرط عمل متقابل و همچنین مالیات و عوارض پرداخت شده توسط دفاتر سازمان های بین المللی و اعضای آنان که مقیم جمهوری اسلامی ایران می باشند (اتباغ غیر ایرانی)، با ارائه اسناد و مدارک مثبته،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قابل استرداد است</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نحوه استرداد به موجب دستورالعملی است که توسط وزارتخانه های امور خارجه و امور اقتصادی و دارایی (سازمان) تصویب و ابلاغ می شود.</a:t>
            </a:r>
            <a:endParaRPr lang="fa-IR" sz="1350" cap="small" dirty="0">
              <a:solidFill>
                <a:srgbClr val="FF0000"/>
              </a:solidFill>
              <a:latin typeface="B Zar" panose="00000400000000000000" pitchFamily="2" charset="-78"/>
              <a:ea typeface="Calibri" panose="020F0502020204030204" pitchFamily="34" charset="0"/>
              <a:cs typeface="B Zar" panose="00000400000000000000" pitchFamily="2" charset="-78"/>
            </a:endParaRPr>
          </a:p>
        </p:txBody>
      </p:sp>
      <p:sp>
        <p:nvSpPr>
          <p:cNvPr id="8" name="Oval 102">
            <a:extLst>
              <a:ext uri="{FF2B5EF4-FFF2-40B4-BE49-F238E27FC236}">
                <a16:creationId xmlns:a16="http://schemas.microsoft.com/office/drawing/2014/main" id="{14138F6E-BF3A-4582-9A09-DD6D3CF570B4}"/>
              </a:ext>
            </a:extLst>
          </p:cNvPr>
          <p:cNvSpPr>
            <a:spLocks noChangeArrowheads="1"/>
          </p:cNvSpPr>
          <p:nvPr/>
        </p:nvSpPr>
        <p:spPr bwMode="gray">
          <a:xfrm>
            <a:off x="7674001" y="3078301"/>
            <a:ext cx="1372958" cy="13638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ماده(8</a:t>
            </a:r>
          </a:p>
          <a:p>
            <a:pPr algn="ctr" defTabSz="685800" rtl="1">
              <a:defRPr/>
            </a:pPr>
            <a:r>
              <a:rPr lang="en-US" sz="1350" b="1" dirty="0">
                <a:solidFill>
                  <a:prstClr val="black"/>
                </a:solidFill>
                <a:latin typeface="Century Schoolbook"/>
                <a:cs typeface="B Nazanin" panose="00000400000000000000" pitchFamily="2" charset="-78"/>
              </a:rPr>
              <a:t> </a:t>
            </a:r>
            <a:r>
              <a:rPr lang="ar-SA" sz="1350" b="1" dirty="0">
                <a:solidFill>
                  <a:prstClr val="black"/>
                </a:solidFill>
                <a:latin typeface="Century Schoolbook"/>
                <a:cs typeface="B Nazanin" panose="00000400000000000000" pitchFamily="2" charset="-78"/>
              </a:rPr>
              <a:t>ترتیب تهاتر/ استرداد اعتبار مالیاتی</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235552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solidFill>
                  <a:srgbClr val="0070C0"/>
                </a:solidFill>
              </a:rPr>
              <a:t>شرکت های صوری </a:t>
            </a:r>
            <a:r>
              <a:rPr lang="fa-IR" sz="2800">
                <a:solidFill>
                  <a:srgbClr val="0070C0"/>
                </a:solidFill>
              </a:rPr>
              <a:t>و کاغذی:</a:t>
            </a:r>
            <a:endParaRPr lang="en-US" sz="2800" dirty="0">
              <a:solidFill>
                <a:srgbClr val="0070C0"/>
              </a:solidFill>
            </a:endParaRPr>
          </a:p>
        </p:txBody>
      </p:sp>
      <p:sp>
        <p:nvSpPr>
          <p:cNvPr id="3" name="Content Placeholder 2"/>
          <p:cNvSpPr>
            <a:spLocks noGrp="1"/>
          </p:cNvSpPr>
          <p:nvPr>
            <p:ph idx="1"/>
          </p:nvPr>
        </p:nvSpPr>
        <p:spPr/>
        <p:txBody>
          <a:bodyPr>
            <a:normAutofit/>
          </a:bodyPr>
          <a:lstStyle/>
          <a:p>
            <a:pPr algn="r" rtl="1"/>
            <a:r>
              <a:rPr lang="fa-IR" dirty="0">
                <a:cs typeface="B Zar" panose="00000400000000000000" pitchFamily="2" charset="-78"/>
              </a:rPr>
              <a:t>ماده 6 ق.پ.س</a:t>
            </a:r>
          </a:p>
          <a:p>
            <a:pPr algn="just" rtl="1"/>
            <a:r>
              <a:rPr lang="fa-IR" dirty="0">
                <a:cs typeface="B Zar" panose="00000400000000000000" pitchFamily="2" charset="-78"/>
              </a:rPr>
              <a:t>جمع صورتحسابهای الکترونیکی صادره توسط هر مودی در هر دوره مالیاتی نمی تواند بیشتر از سه برابر فروش اظهار شده وی در دوره مشابه سال قبل ، که مالیات آن به سازمان پرداخت شده یا ترتیب پرداخت آن داده شده است ، باشد. جمع صورتحسابهای الکترونیکی صادره شده در هر دوره مالیاتی برای واحدهای جدیدالتاسیس یا واحدهایی که فاقد سابقه مالیاتی ، نمی تواند بیش از سه برابر معافیت سالانه موضوع ماده 101 ق.م.م باشد. صدور صورتحساب الکترونیکی بیش از حد مجاز مقرر در این ماده برای کلیه مودیان منوط به پرداخت مالیات بر ارزش افزوده متعلقه یا تعیین ترتیب پرداخت بدهی مالیاتی یا ارائه تضامین کافی خواهد بود.آیین نامه اجرایی ظرف شش ماه از لازم الاجراء شدن این توسط سازمان تهیه و به تصویب وزیر امور اقتصادی و دارایی می رسد.آیین نامه مذکور باید به گونه ای تنظیم شود که راه اندازی کسب و کارهای جدید و فعالیت بنگاه های اقتصادی با مشکل مواجه نشده و در عین حال ، مانع شکل گیری مودیان صوری در نظام مالیاتی کشور شود. ابلاغی طی بخشنامه200/99/31 مورخ  99/3/24</a:t>
            </a:r>
          </a:p>
          <a:p>
            <a:pPr algn="just" rtl="1"/>
            <a:r>
              <a:rPr lang="fa-IR" dirty="0">
                <a:cs typeface="B Zar" panose="00000400000000000000" pitchFamily="2" charset="-78"/>
              </a:rPr>
              <a:t>و اصلاحی آن به شماره 200/83097/د مورخ14000/12/14 که جایگزین بخشنامه قبلی شده است</a:t>
            </a:r>
            <a:endParaRPr lang="en-US" dirty="0">
              <a:cs typeface="B Zar" panose="00000400000000000000" pitchFamily="2" charset="-78"/>
            </a:endParaRPr>
          </a:p>
        </p:txBody>
      </p:sp>
    </p:spTree>
    <p:extLst>
      <p:ext uri="{BB962C8B-B14F-4D97-AF65-F5344CB8AC3E}">
        <p14:creationId xmlns:p14="http://schemas.microsoft.com/office/powerpoint/2010/main" val="1415358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108596" y="1051642"/>
            <a:ext cx="7383769" cy="47828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defTabSz="342900" rtl="1">
              <a:lnSpc>
                <a:spcPct val="150000"/>
              </a:lnSpc>
              <a:defRPr/>
            </a:pPr>
            <a:r>
              <a:rPr lang="ar-SA" sz="1500" b="1" dirty="0">
                <a:solidFill>
                  <a:sysClr val="windowText" lastClr="000000"/>
                </a:solidFill>
                <a:latin typeface="Century Gothic" panose="020B0502020202020204"/>
                <a:cs typeface="B Zar" panose="00000400000000000000" pitchFamily="2" charset="-78"/>
              </a:rPr>
              <a:t>ماده</a:t>
            </a:r>
            <a:r>
              <a:rPr lang="fa-IR" sz="1500" b="1" dirty="0">
                <a:solidFill>
                  <a:sysClr val="windowText" lastClr="000000"/>
                </a:solidFill>
                <a:latin typeface="Century Gothic" panose="020B0502020202020204"/>
                <a:cs typeface="B Zar" panose="00000400000000000000" pitchFamily="2" charset="-78"/>
              </a:rPr>
              <a:t>(8) قانون پایانه های فروشگاهی و سامانه مؤدیان</a:t>
            </a:r>
            <a:r>
              <a:rPr lang="ar-SA" sz="1500" b="1" dirty="0">
                <a:solidFill>
                  <a:sysClr val="windowText" lastClr="000000"/>
                </a:solidFill>
                <a:latin typeface="Century Gothic" panose="020B0502020202020204"/>
                <a:cs typeface="B Zar" panose="00000400000000000000" pitchFamily="2" charset="-78"/>
              </a:rPr>
              <a:t> </a:t>
            </a:r>
            <a:r>
              <a:rPr lang="ar-SA" sz="1500" dirty="0">
                <a:solidFill>
                  <a:sysClr val="windowText" lastClr="000000"/>
                </a:solidFill>
                <a:latin typeface="Century Gothic" panose="020B0502020202020204"/>
                <a:cs typeface="B Zar" panose="00000400000000000000" pitchFamily="2" charset="-78"/>
              </a:rPr>
              <a:t>ـ مؤدیانی که از </a:t>
            </a:r>
            <a:r>
              <a:rPr lang="ar-SA" sz="1500" b="1" dirty="0">
                <a:solidFill>
                  <a:srgbClr val="FF0000"/>
                </a:solidFill>
                <a:latin typeface="Century Gothic" panose="020B0502020202020204"/>
                <a:cs typeface="B Zar" panose="00000400000000000000" pitchFamily="2" charset="-78"/>
              </a:rPr>
              <a:t>ثبت­نام در سامانه مؤدیان خودداری کنند </a:t>
            </a:r>
            <a:r>
              <a:rPr lang="ar-SA" sz="1500" dirty="0">
                <a:solidFill>
                  <a:sysClr val="windowText" lastClr="000000"/>
                </a:solidFill>
                <a:latin typeface="Century Gothic" panose="020B0502020202020204"/>
                <a:cs typeface="B Zar" panose="00000400000000000000" pitchFamily="2" charset="-78"/>
              </a:rPr>
              <a:t>و نیز خرده فروشی­ها و واحدهای صنفی که مستقیماً با مصرف کننده نهائی ارتباط دارند، </a:t>
            </a:r>
            <a:r>
              <a:rPr lang="ar-SA" sz="1500" b="1" dirty="0">
                <a:solidFill>
                  <a:srgbClr val="FF0000"/>
                </a:solidFill>
                <a:latin typeface="Century Gothic" panose="020B0502020202020204"/>
                <a:cs typeface="B Zar" panose="00000400000000000000" pitchFamily="2" charset="-78"/>
              </a:rPr>
              <a:t>در صورتی که از پایانه فروشگاهی استفاده نکنند، </a:t>
            </a:r>
            <a:r>
              <a:rPr lang="ar-SA" sz="1500" dirty="0">
                <a:solidFill>
                  <a:sysClr val="windowText" lastClr="000000"/>
                </a:solidFill>
                <a:latin typeface="Century Gothic" panose="020B0502020202020204"/>
                <a:cs typeface="B Zar" panose="00000400000000000000" pitchFamily="2" charset="-78"/>
              </a:rPr>
              <a:t>مشمول امتیاز مذکور در ماده (</a:t>
            </a:r>
            <a:r>
              <a:rPr lang="fa-IR" sz="1500" dirty="0">
                <a:solidFill>
                  <a:sysClr val="windowText" lastClr="000000"/>
                </a:solidFill>
                <a:latin typeface="Century Gothic" panose="020B0502020202020204"/>
                <a:cs typeface="B Zar" panose="00000400000000000000" pitchFamily="2" charset="-78"/>
              </a:rPr>
              <a:t>۴) </a:t>
            </a:r>
            <a:r>
              <a:rPr lang="ar-SA" sz="1500" dirty="0">
                <a:solidFill>
                  <a:sysClr val="windowText" lastClr="000000"/>
                </a:solidFill>
                <a:latin typeface="Century Gothic" panose="020B0502020202020204"/>
                <a:cs typeface="B Zar" panose="00000400000000000000" pitchFamily="2" charset="-78"/>
              </a:rPr>
              <a:t>این قانون</a:t>
            </a:r>
            <a:r>
              <a:rPr lang="fa-IR" sz="1500" dirty="0">
                <a:solidFill>
                  <a:sysClr val="windowText" lastClr="000000"/>
                </a:solidFill>
                <a:latin typeface="Century Gothic" panose="020B0502020202020204"/>
                <a:cs typeface="B Zar" panose="00000400000000000000" pitchFamily="2" charset="-78"/>
              </a:rPr>
              <a:t> </a:t>
            </a:r>
            <a:r>
              <a:rPr lang="ar-SA" sz="1500" dirty="0">
                <a:solidFill>
                  <a:sysClr val="windowText" lastClr="000000"/>
                </a:solidFill>
                <a:latin typeface="Century Gothic" panose="020B0502020202020204"/>
                <a:cs typeface="B Zar" panose="00000400000000000000" pitchFamily="2" charset="-78"/>
              </a:rPr>
              <a:t>نمی باشند. سازمان موظف است معادل مالیات متعلق به فروش مؤدیان موضوع این ماده را به هر طریق ممکن از جمله مراجعه به محل های فعالیت و رسیدگی به دفاتر، اسناد و مدارک آنان، (اعم از فیزیکی و الکترونیکی) یا هرگونه مدارک و قرائنی که به دست می آورد، تعیین و مطالبه کند. </a:t>
            </a:r>
            <a:r>
              <a:rPr lang="ar-SA" sz="1500" b="1" dirty="0">
                <a:solidFill>
                  <a:srgbClr val="FF0000"/>
                </a:solidFill>
                <a:latin typeface="Century Gothic" panose="020B0502020202020204"/>
                <a:cs typeface="B Zar" panose="00000400000000000000" pitchFamily="2" charset="-78"/>
              </a:rPr>
              <a:t>در تعیین مالیات متعلق به این مؤدیان، هیچ­گونه اعتبار مالیاتی برای خریدهای آنان منظور نخواهد شد. </a:t>
            </a:r>
            <a:r>
              <a:rPr lang="ar-SA" sz="1500" dirty="0">
                <a:solidFill>
                  <a:sysClr val="windowText" lastClr="000000"/>
                </a:solidFill>
                <a:latin typeface="Century Gothic" panose="020B0502020202020204"/>
                <a:cs typeface="B Zar" panose="00000400000000000000" pitchFamily="2" charset="-78"/>
              </a:rPr>
              <a:t>مؤدیان مزبور، در صورت اعتراض به میزان فروش اعلام شده توسط سازمان،</a:t>
            </a:r>
            <a:r>
              <a:rPr lang="fa-IR" sz="1500" dirty="0">
                <a:solidFill>
                  <a:sysClr val="windowText" lastClr="000000"/>
                </a:solidFill>
                <a:latin typeface="Century Gothic" panose="020B0502020202020204"/>
                <a:cs typeface="B Zar" panose="00000400000000000000" pitchFamily="2" charset="-78"/>
              </a:rPr>
              <a:t> </a:t>
            </a:r>
            <a:r>
              <a:rPr lang="ar-SA" sz="1500" dirty="0">
                <a:solidFill>
                  <a:sysClr val="windowText" lastClr="000000"/>
                </a:solidFill>
                <a:latin typeface="Century Gothic" panose="020B0502020202020204"/>
                <a:cs typeface="B Zar" panose="00000400000000000000" pitchFamily="2" charset="-78"/>
              </a:rPr>
              <a:t>می توانند با ارائه اسناد و مدارک مثبته به مراجع دادرسی مالیاتی مراجعه کنند</a:t>
            </a:r>
            <a:r>
              <a:rPr lang="en-US" sz="1500" dirty="0">
                <a:solidFill>
                  <a:sysClr val="windowText" lastClr="000000"/>
                </a:solidFill>
                <a:latin typeface="Century Gothic" panose="020B0502020202020204"/>
                <a:cs typeface="B Zar" panose="00000400000000000000" pitchFamily="2" charset="-78"/>
              </a:rPr>
              <a:t>.</a:t>
            </a:r>
            <a:endParaRPr lang="fa-IR" sz="1500" dirty="0">
              <a:solidFill>
                <a:sysClr val="windowText" lastClr="000000"/>
              </a:solidFill>
              <a:latin typeface="Century Gothic" panose="020B0502020202020204"/>
              <a:cs typeface="B Zar" panose="00000400000000000000" pitchFamily="2" charset="-78"/>
            </a:endParaRPr>
          </a:p>
          <a:p>
            <a:pPr algn="justLow" defTabSz="342900" rtl="1">
              <a:lnSpc>
                <a:spcPct val="150000"/>
              </a:lnSpc>
              <a:defRPr/>
            </a:pPr>
            <a:r>
              <a:rPr lang="en-US" sz="1500" dirty="0">
                <a:solidFill>
                  <a:sysClr val="windowText" lastClr="000000"/>
                </a:solidFill>
                <a:latin typeface="Century Gothic" panose="020B0502020202020204"/>
                <a:cs typeface="B Zar" panose="00000400000000000000" pitchFamily="2" charset="-78"/>
              </a:rPr>
              <a:t> </a:t>
            </a:r>
            <a:r>
              <a:rPr lang="ar-SA" sz="1500" dirty="0">
                <a:solidFill>
                  <a:sysClr val="windowText" lastClr="000000"/>
                </a:solidFill>
                <a:latin typeface="Century Gothic" panose="020B0502020202020204"/>
                <a:cs typeface="B Zar" panose="00000400000000000000" pitchFamily="2" charset="-78"/>
              </a:rPr>
              <a:t>تبصره ـ در صورتی که مؤدی موضوع این ماده قبل یا حین دادرسی </a:t>
            </a:r>
            <a:r>
              <a:rPr lang="ar-SA" sz="1500" b="1" dirty="0">
                <a:solidFill>
                  <a:srgbClr val="0000FF"/>
                </a:solidFill>
                <a:latin typeface="Century Gothic" panose="020B0502020202020204"/>
                <a:cs typeface="B Zar" panose="00000400000000000000" pitchFamily="2" charset="-78"/>
              </a:rPr>
              <a:t>به عضویت سامانه مؤدیان درآید، سازمان موظف است اعتبار مالیاتی وی را مطابق اعلام سامانه مؤدیان پذیرفته </a:t>
            </a:r>
            <a:r>
              <a:rPr lang="ar-SA" sz="1500" dirty="0">
                <a:solidFill>
                  <a:sysClr val="windowText" lastClr="000000"/>
                </a:solidFill>
                <a:latin typeface="Century Gothic" panose="020B0502020202020204"/>
                <a:cs typeface="B Zar" panose="00000400000000000000" pitchFamily="2" charset="-78"/>
              </a:rPr>
              <a:t>و از بدهی مالیاتی او کسر کند</a:t>
            </a:r>
            <a:r>
              <a:rPr lang="en-US" sz="1500" dirty="0">
                <a:solidFill>
                  <a:sysClr val="windowText" lastClr="000000"/>
                </a:solidFill>
                <a:latin typeface="Century Gothic" panose="020B0502020202020204"/>
                <a:cs typeface="B Zar" panose="00000400000000000000" pitchFamily="2" charset="-78"/>
              </a:rPr>
              <a:t>.</a:t>
            </a: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ماده (14)</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608574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5279" y="927880"/>
            <a:ext cx="4178596" cy="813391"/>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defTabSz="685800" rtl="1">
              <a:lnSpc>
                <a:spcPct val="150000"/>
              </a:lnSpc>
              <a:defRPr/>
            </a:pPr>
            <a:endParaRPr lang="en-US" b="1" dirty="0">
              <a:ln w="11430"/>
              <a:solidFill>
                <a:srgbClr val="FF0000"/>
              </a:solidFill>
              <a:effectLst>
                <a:outerShdw blurRad="80000" dist="40000" dir="5040000" algn="tl">
                  <a:srgbClr val="000000">
                    <a:alpha val="30000"/>
                  </a:srgbClr>
                </a:outerShdw>
              </a:effectLst>
              <a:latin typeface="Calibri"/>
              <a:cs typeface="B Kamran" panose="00000400000000000000" pitchFamily="2" charset="-78"/>
            </a:endParaRPr>
          </a:p>
        </p:txBody>
      </p:sp>
      <p:pic>
        <p:nvPicPr>
          <p:cNvPr id="9" name="Picture 8">
            <a:hlinkClick r:id="rId2" action="ppaction://hlinksldjump"/>
            <a:extLst>
              <a:ext uri="{FF2B5EF4-FFF2-40B4-BE49-F238E27FC236}">
                <a16:creationId xmlns:a16="http://schemas.microsoft.com/office/drawing/2014/main" id="{0019DA6B-A768-4F23-997A-430871B92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67" y="1128795"/>
            <a:ext cx="808212" cy="1034512"/>
          </a:xfrm>
          <a:prstGeom prst="rect">
            <a:avLst/>
          </a:prstGeom>
        </p:spPr>
      </p:pic>
      <p:sp>
        <p:nvSpPr>
          <p:cNvPr id="6" name="TextBox 5">
            <a:extLst>
              <a:ext uri="{FF2B5EF4-FFF2-40B4-BE49-F238E27FC236}">
                <a16:creationId xmlns:a16="http://schemas.microsoft.com/office/drawing/2014/main" id="{93ADC757-A454-4CC8-BBC1-2297757ECE3A}"/>
              </a:ext>
            </a:extLst>
          </p:cNvPr>
          <p:cNvSpPr txBox="1"/>
          <p:nvPr/>
        </p:nvSpPr>
        <p:spPr>
          <a:xfrm>
            <a:off x="5293874" y="2163306"/>
            <a:ext cx="3559181" cy="1754326"/>
          </a:xfrm>
          <a:prstGeom prst="rect">
            <a:avLst/>
          </a:prstGeom>
          <a:noFill/>
        </p:spPr>
        <p:txBody>
          <a:bodyPr wrap="square">
            <a:spAutoFit/>
          </a:bodyPr>
          <a:lstStyle/>
          <a:p>
            <a:pPr algn="ctr">
              <a:lnSpc>
                <a:spcPct val="150000"/>
              </a:lnSpc>
            </a:pP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فصل سوم:</a:t>
            </a:r>
            <a:b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b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معافیت ها</a:t>
            </a:r>
            <a:endParaRPr lang="fa-IR" sz="1350" dirty="0">
              <a:solidFill>
                <a:srgbClr val="FF0000"/>
              </a:solidFill>
            </a:endParaRPr>
          </a:p>
        </p:txBody>
      </p:sp>
    </p:spTree>
    <p:extLst>
      <p:ext uri="{BB962C8B-B14F-4D97-AF65-F5344CB8AC3E}">
        <p14:creationId xmlns:p14="http://schemas.microsoft.com/office/powerpoint/2010/main" val="3542629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83851"/>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rtl="1">
              <a:lnSpc>
                <a:spcPct val="200000"/>
              </a:lnSpc>
            </a:pPr>
            <a:r>
              <a:rPr lang="fa-IR" sz="1500" b="1" cap="all" dirty="0">
                <a:ln w="3175" cmpd="sng">
                  <a:noFill/>
                </a:ln>
                <a:solidFill>
                  <a:prstClr val="black"/>
                </a:solidFill>
                <a:cs typeface="B Zar" panose="00000400000000000000" pitchFamily="2" charset="-78"/>
              </a:rPr>
              <a:t>ماده (9)  - عرضه کالاها و ارائه خدمات زیر از پرداخت مالیات و عوارض معاف می باشد:</a:t>
            </a:r>
            <a:endParaRPr lang="en-US" altLang="ko-KR" sz="1500" b="1" cap="all" dirty="0">
              <a:ln w="3175" cmpd="sng">
                <a:noFill/>
              </a:ln>
              <a:solidFill>
                <a:prstClr val="black"/>
              </a:solidFill>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6"/>
            <a:ext cx="1418331" cy="163771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20415" y="1136903"/>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719776"/>
            <a:ext cx="8815899" cy="2793816"/>
          </a:xfrm>
          <a:prstGeom prst="roundRect">
            <a:avLst>
              <a:gd name="adj" fmla="val 25065"/>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1- کلیه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محصولات کشاورزی فرآوری نشده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مشتمل بر محصولات خام زراعی و باغی، گیاهان دارویی، محصولات مرتعی، محصولات جنگل (از جمله چوب خام)، محصولات گلخانه (از جمله سبزی، صیفی، گل و گیاه و انواع قارچ)</a:t>
            </a:r>
          </a:p>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 فعالیت های مربوط به مراحل بسته بندی، انبارداری و نگهداری محصول در دمای مناسب در سردخانه، انجماد محصول (شامل سردخانه)، پاک کردن، درجه بندی، بوجاری بذور، پوست گیری مانند شالی کوبی، شستشو، تمیز کاری، تفکیک، همگن سازی، خشک کردن انواع محصولات مانند چای، کشمش و خرما با روشهای مختلف، تفت دادن مانند پخت نخود و پنبه پاک کنی، فرآوری محصولات کشاورزی محسوب نمی شود. ارائه خدمات مزبور به محصولات کشاورزی مشمول مالیات و عوارض فروش نیست.</a:t>
            </a:r>
          </a:p>
        </p:txBody>
      </p:sp>
    </p:spTree>
    <p:extLst>
      <p:ext uri="{BB962C8B-B14F-4D97-AF65-F5344CB8AC3E}">
        <p14:creationId xmlns:p14="http://schemas.microsoft.com/office/powerpoint/2010/main" val="3896798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078212" y="2258203"/>
            <a:ext cx="1191578" cy="3026093"/>
          </a:xfrm>
          <a:prstGeom prst="moon">
            <a:avLst>
              <a:gd name="adj" fmla="val 25227"/>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483784" y="2922437"/>
            <a:ext cx="1454044" cy="152669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تبصره (1)</a:t>
            </a:r>
          </a:p>
          <a:p>
            <a:pPr algn="ctr" defTabSz="685800" rtl="1">
              <a:defRPr/>
            </a:pPr>
            <a:r>
              <a:rPr lang="fa-IR" sz="1350" b="1" dirty="0">
                <a:solidFill>
                  <a:prstClr val="black"/>
                </a:solidFill>
                <a:latin typeface="Century Schoolbook"/>
                <a:cs typeface="B Nazanin" panose="00000400000000000000" pitchFamily="2" charset="-78"/>
              </a:rPr>
              <a:t> ماده (9)</a:t>
            </a:r>
            <a:endParaRPr lang="en-US" sz="1350" b="1" dirty="0">
              <a:solidFill>
                <a:prstClr val="black"/>
              </a:solidFill>
              <a:latin typeface="Century Schoolbook"/>
              <a:cs typeface="B Nazanin" panose="00000400000000000000" pitchFamily="2" charset="-78"/>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206173" y="1839646"/>
            <a:ext cx="6654677" cy="31787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57175" indent="-257175" algn="justLow" defTabSz="342900" rtl="1">
              <a:lnSpc>
                <a:spcPct val="200000"/>
              </a:lnSpc>
              <a:buSzPct val="100000"/>
              <a:buFont typeface="Wingdings" panose="05000000000000000000" pitchFamily="2" charset="2"/>
              <a:buChar char="Ø"/>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defRPr/>
            </a:pPr>
            <a:r>
              <a:rPr lang="fa-IR" cap="small" dirty="0">
                <a:solidFill>
                  <a:schemeClr val="tx1"/>
                </a:solidFill>
                <a:latin typeface="B Zar" panose="00000400000000000000" pitchFamily="2" charset="-78"/>
                <a:ea typeface="Calibri" panose="020F0502020204030204" pitchFamily="34" charset="0"/>
                <a:cs typeface="B Zar" panose="00000400000000000000" pitchFamily="2" charset="-78"/>
              </a:rPr>
              <a:t>محصولات کشاورزی تا زمانی که ماهیت، شکل و کاربرد اصلی و اولیه خود را حفظ نمایند و تغییر ماهیتی، شکلی یا کاربردی نسبت به محصول اولیه نداده باشند فراوری نشده محسوب </a:t>
            </a:r>
            <a:r>
              <a:rPr lang="fa-IR" cap="small" dirty="0" err="1">
                <a:solidFill>
                  <a:schemeClr val="tx1"/>
                </a:solidFill>
                <a:latin typeface="B Zar" panose="00000400000000000000" pitchFamily="2" charset="-78"/>
                <a:ea typeface="Calibri" panose="020F0502020204030204" pitchFamily="34" charset="0"/>
                <a:cs typeface="B Zar" panose="00000400000000000000" pitchFamily="2" charset="-78"/>
              </a:rPr>
              <a:t>می‌گردند</a:t>
            </a:r>
            <a:r>
              <a:rPr lang="fa-IR" cap="small" dirty="0">
                <a:solidFill>
                  <a:schemeClr val="tx1"/>
                </a:solidFill>
                <a:latin typeface="B Zar" panose="00000400000000000000" pitchFamily="2" charset="-78"/>
                <a:ea typeface="Calibri" panose="020F0502020204030204" pitchFamily="34" charset="0"/>
                <a:cs typeface="B Zar" panose="00000400000000000000" pitchFamily="2" charset="-78"/>
              </a:rPr>
              <a:t>. </a:t>
            </a:r>
          </a:p>
          <a:p>
            <a:pPr marL="257175" indent="-257175" algn="justLow" defTabSz="342900" rtl="1">
              <a:lnSpc>
                <a:spcPct val="200000"/>
              </a:lnSpc>
              <a:buSzPct val="100000"/>
              <a:buFont typeface="Wingdings" panose="05000000000000000000" pitchFamily="2" charset="2"/>
              <a:buChar char="Ø"/>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defRPr/>
            </a:pPr>
            <a:r>
              <a:rPr lang="fa-IR"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rPr>
              <a:t>واردات </a:t>
            </a:r>
            <a:r>
              <a:rPr lang="ar-SA" cap="small" dirty="0">
                <a:solidFill>
                  <a:schemeClr val="tx1"/>
                </a:solidFill>
                <a:latin typeface="Courier New" panose="02070309020205020404" pitchFamily="49" charset="0"/>
                <a:cs typeface="B Zar" panose="00000400000000000000" pitchFamily="2" charset="-78"/>
              </a:rPr>
              <a:t>چوب خام</a:t>
            </a:r>
            <a:r>
              <a:rPr lang="fa-IR" cap="small" dirty="0">
                <a:solidFill>
                  <a:schemeClr val="tx1"/>
                </a:solidFill>
                <a:latin typeface="Courier New" panose="02070309020205020404" pitchFamily="49" charset="0"/>
                <a:cs typeface="B Zar" panose="00000400000000000000" pitchFamily="2" charset="-78"/>
              </a:rPr>
              <a:t>، </a:t>
            </a:r>
            <a:r>
              <a:rPr lang="fa-IR"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rPr>
              <a:t>الوار، چوب اره شده و تراش خورده و تخته مشمول مالیات بر ارزش افزوده </a:t>
            </a:r>
            <a:r>
              <a:rPr lang="fa-IR" cap="small" dirty="0" err="1">
                <a:solidFill>
                  <a:schemeClr val="tx1"/>
                </a:solidFill>
                <a:latin typeface="Courier New" panose="02070309020205020404" pitchFamily="49" charset="0"/>
                <a:ea typeface="Times New Roman" panose="02020603050405020304" pitchFamily="18" charset="0"/>
                <a:cs typeface="B Zar" panose="00000400000000000000" pitchFamily="2" charset="-78"/>
              </a:rPr>
              <a:t>می‌باشد</a:t>
            </a:r>
            <a:r>
              <a:rPr lang="fa-IR"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rPr>
              <a:t>.</a:t>
            </a:r>
            <a:endParaRPr lang="ar-SA" sz="1500" b="1"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658618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rtl="1">
              <a:lnSpc>
                <a:spcPct val="200000"/>
              </a:lnSpc>
            </a:pPr>
            <a:r>
              <a:rPr lang="fa-IR" sz="1500" b="1" cap="all" dirty="0">
                <a:ln w="3175" cmpd="sng">
                  <a:noFill/>
                </a:ln>
                <a:solidFill>
                  <a:prstClr val="black"/>
                </a:solidFill>
                <a:cs typeface="B Zar" panose="00000400000000000000" pitchFamily="2" charset="-78"/>
              </a:rPr>
              <a:t>ماده (9)  - عرضه کالاها و ارائه خدمات زیر از پرداخت مالیات و عوارض معاف می باشد:</a:t>
            </a:r>
            <a:endParaRPr lang="en-US" altLang="ko-KR" sz="1500" b="1" cap="all" dirty="0">
              <a:ln w="3175" cmpd="sng">
                <a:noFill/>
              </a:ln>
              <a:solidFill>
                <a:prstClr val="black"/>
              </a:solidFill>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8895503" cy="295667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2- </a:t>
            </a:r>
            <a:r>
              <a:rPr lang="fa-IR"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دام زنده و خوراک آن</a:t>
            </a: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 کلیه مواد اصلی تولید مثل دام زنده مطابق پروانه صادره توسط وزارت جهاد کشاورزی، کمپوست، کشف بافت و بستر آماده کشت بافت؛</a:t>
            </a:r>
          </a:p>
          <a:p>
            <a:pPr algn="justLow" defTabSz="342900" rtl="1">
              <a:lnSpc>
                <a:spcPct val="200000"/>
              </a:lnSpc>
              <a:buClr>
                <a:prstClr val="white"/>
              </a:buClr>
              <a:buSzPct val="100000"/>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 دام به حیواناتی (شامل چهارپایان، پرندگان، آبزیان و حشرات) اطلاق می‌گردد که برای امور تغذیه انسان یا دام و فعالیت های اقتصادی، تولیدی و آزمایشگاهی، تولید، نگهداری و پرورش داده می شوند.</a:t>
            </a:r>
            <a:endPar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8782095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0892" y="2237422"/>
            <a:ext cx="1191578" cy="3026093"/>
          </a:xfrm>
          <a:prstGeom prst="moon">
            <a:avLst>
              <a:gd name="adj" fmla="val 20867"/>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483784" y="2922437"/>
            <a:ext cx="1454044" cy="152669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sz="1350" b="1" dirty="0">
                <a:solidFill>
                  <a:prstClr val="black"/>
                </a:solidFill>
                <a:latin typeface="Century Schoolbook"/>
                <a:cs typeface="B Nazanin" panose="00000400000000000000" pitchFamily="2" charset="-78"/>
              </a:rPr>
              <a:t>توضیحات تبصره (2)</a:t>
            </a:r>
          </a:p>
          <a:p>
            <a:pPr algn="ctr" defTabSz="685800" rtl="1">
              <a:defRPr/>
            </a:pPr>
            <a:r>
              <a:rPr lang="fa-IR" sz="1350" b="1" dirty="0">
                <a:solidFill>
                  <a:prstClr val="black"/>
                </a:solidFill>
                <a:latin typeface="Century Schoolbook"/>
                <a:cs typeface="B Nazanin" panose="00000400000000000000" pitchFamily="2" charset="-78"/>
              </a:rPr>
              <a:t> ماده (9)</a:t>
            </a:r>
            <a:endParaRPr lang="en-US" sz="1350" b="1" dirty="0">
              <a:solidFill>
                <a:prstClr val="black"/>
              </a:solidFill>
              <a:latin typeface="Century Schoolbook"/>
              <a:cs typeface="B Nazanin" panose="00000400000000000000" pitchFamily="2" charset="-78"/>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108597" y="1367314"/>
            <a:ext cx="6860849" cy="41233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spcAft>
                <a:spcPts val="600"/>
              </a:spcAft>
            </a:pPr>
            <a:r>
              <a:rPr lang="fa-IR" cap="small" dirty="0">
                <a:solidFill>
                  <a:prstClr val="black"/>
                </a:solidFill>
                <a:highlight>
                  <a:srgbClr val="FFFF66"/>
                </a:highlight>
                <a:latin typeface="B Zar" panose="00000400000000000000" pitchFamily="2" charset="-78"/>
                <a:ea typeface="Calibri" panose="020F0502020204030204" pitchFamily="34" charset="0"/>
                <a:cs typeface="B Zar" panose="00000400000000000000" pitchFamily="2" charset="-78"/>
              </a:rPr>
              <a:t>دام زنده و خوراک آن</a:t>
            </a:r>
            <a:endParaRPr lang="fa-IR" sz="1500" dirty="0">
              <a:solidFill>
                <a:schemeClr val="tx1"/>
              </a:solidFill>
              <a:highlight>
                <a:srgbClr val="FFFF00"/>
              </a:highlight>
              <a:latin typeface="Calibri" panose="020F0502020204030204" pitchFamily="34" charset="0"/>
              <a:ea typeface="Calibri" panose="020F0502020204030204" pitchFamily="34" charset="0"/>
              <a:cs typeface="B Zar" panose="00000400000000000000" pitchFamily="2" charset="-78"/>
            </a:endParaRPr>
          </a:p>
          <a:p>
            <a:pPr algn="r" rtl="1">
              <a:lnSpc>
                <a:spcPct val="20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ماده2ـ قانون نظام جامع دامپروری کشور</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ب ـ دام به حیواناتی (شامل چهارپایان، پرندگان، آبزیان و حشرات) اطلاق </a:t>
            </a:r>
            <a:r>
              <a:rPr lang="fa-IR" dirty="0">
                <a:solidFill>
                  <a:schemeClr val="tx1"/>
                </a:solidFill>
                <a:latin typeface="Calibri" panose="020F0502020204030204" pitchFamily="34" charset="0"/>
                <a:ea typeface="Calibri" panose="020F0502020204030204" pitchFamily="34" charset="0"/>
                <a:cs typeface="B Zar" panose="00000400000000000000" pitchFamily="2" charset="-78"/>
              </a:rPr>
              <a:t>می</a:t>
            </a: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 گردد که برای امور تغذیة انسان و یا تغذیة دام و فعالیت های اقتصادی، تولیدی، آزمایشگاهی، ورزشی و تفریحی، تولید، نگهداری و پرورش داده می شوند</a:t>
            </a:r>
            <a:r>
              <a:rPr lang="en-US" sz="15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ط ـ خوراک دام به کلیه مواد، اعم از خام یا فراوری شده که جهت تغذیه، تولید، نگهداری و رشد دام مورد مصرف قرار می گیرد، اطلاق می گردد</a:t>
            </a:r>
            <a:r>
              <a:rPr lang="en-US" sz="15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0707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rtl="1">
              <a:lnSpc>
                <a:spcPct val="200000"/>
              </a:lnSpc>
            </a:pPr>
            <a:r>
              <a:rPr lang="fa-IR" sz="1500" b="1" cap="all" dirty="0">
                <a:ln w="3175" cmpd="sng">
                  <a:noFill/>
                </a:ln>
                <a:solidFill>
                  <a:prstClr val="black"/>
                </a:solidFill>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cs typeface="B Zar" panose="00000400000000000000" pitchFamily="2" charset="-78"/>
              </a:rPr>
              <a:t>باشد:</a:t>
            </a:r>
            <a:endParaRPr lang="en-US" altLang="ko-KR" sz="1500" b="1" cap="all" dirty="0">
              <a:ln w="3175" cmpd="sng">
                <a:noFill/>
              </a:ln>
              <a:solidFill>
                <a:prstClr val="black"/>
              </a:solidFill>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08315" y="3588171"/>
            <a:ext cx="1470069" cy="1978429"/>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283375"/>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967911" y="2609074"/>
            <a:ext cx="4468091" cy="65630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t"/>
          <a:lstStyle/>
          <a:p>
            <a:pPr algn="justLow" defTabSz="342900" rtl="1">
              <a:lnSpc>
                <a:spcPct val="150000"/>
              </a:lnSpc>
              <a:buClr>
                <a:prstClr val="white"/>
              </a:buClr>
              <a:buSzPct val="100000"/>
            </a:pPr>
            <a:r>
              <a:rPr lang="fa-IR" cap="small" dirty="0">
                <a:solidFill>
                  <a:prstClr val="black"/>
                </a:solidFill>
                <a:cs typeface="B Zar" panose="00000400000000000000" pitchFamily="2" charset="-78"/>
              </a:rPr>
              <a:t>3- </a:t>
            </a:r>
            <a:r>
              <a:rPr lang="fa-IR" cap="small" dirty="0">
                <a:solidFill>
                  <a:prstClr val="black"/>
                </a:solidFill>
                <a:highlight>
                  <a:srgbClr val="FFFF00"/>
                </a:highlight>
                <a:cs typeface="B Zar" panose="00000400000000000000" pitchFamily="2" charset="-78"/>
              </a:rPr>
              <a:t>بذر</a:t>
            </a:r>
            <a:r>
              <a:rPr lang="fa-IR" cap="small" dirty="0">
                <a:solidFill>
                  <a:prstClr val="black"/>
                </a:solidFill>
                <a:cs typeface="B Zar" panose="00000400000000000000" pitchFamily="2" charset="-78"/>
              </a:rPr>
              <a:t>، نشاء،</a:t>
            </a:r>
            <a:r>
              <a:rPr lang="fa-IR" cap="small" dirty="0">
                <a:solidFill>
                  <a:prstClr val="black"/>
                </a:solidFill>
                <a:highlight>
                  <a:srgbClr val="FFFF00"/>
                </a:highlight>
                <a:cs typeface="B Zar" panose="00000400000000000000" pitchFamily="2" charset="-78"/>
              </a:rPr>
              <a:t> نهال </a:t>
            </a:r>
            <a:r>
              <a:rPr lang="fa-IR" cap="small" dirty="0">
                <a:solidFill>
                  <a:prstClr val="black"/>
                </a:solidFill>
                <a:cs typeface="B Zar" panose="00000400000000000000" pitchFamily="2" charset="-78"/>
              </a:rPr>
              <a:t>، </a:t>
            </a:r>
            <a:r>
              <a:rPr lang="fa-IR" cap="small" dirty="0">
                <a:solidFill>
                  <a:prstClr val="black"/>
                </a:solidFill>
                <a:highlight>
                  <a:srgbClr val="FFFF00"/>
                </a:highlight>
                <a:cs typeface="B Zar" panose="00000400000000000000" pitchFamily="2" charset="-78"/>
              </a:rPr>
              <a:t>سم و کود؛</a:t>
            </a:r>
          </a:p>
          <a:p>
            <a:pPr algn="justLow" defTabSz="342900" rtl="1">
              <a:lnSpc>
                <a:spcPct val="150000"/>
              </a:lnSpc>
              <a:buClr>
                <a:prstClr val="white"/>
              </a:buClr>
              <a:buSzPct val="100000"/>
            </a:pPr>
            <a:endParaRPr lang="fa-IR" cap="small" dirty="0">
              <a:solidFill>
                <a:prstClr val="black"/>
              </a:solidFill>
              <a:cs typeface="B Zar" panose="00000400000000000000" pitchFamily="2" charset="-78"/>
            </a:endParaRPr>
          </a:p>
        </p:txBody>
      </p:sp>
      <p:sp>
        <p:nvSpPr>
          <p:cNvPr id="9" name="Rectangle: Rounded Corners 8">
            <a:extLst>
              <a:ext uri="{FF2B5EF4-FFF2-40B4-BE49-F238E27FC236}">
                <a16:creationId xmlns:a16="http://schemas.microsoft.com/office/drawing/2014/main" id="{9606C82C-378F-4B39-8F32-E27DF4D2DF05}"/>
              </a:ext>
            </a:extLst>
          </p:cNvPr>
          <p:cNvSpPr/>
          <p:nvPr/>
        </p:nvSpPr>
        <p:spPr>
          <a:xfrm>
            <a:off x="165616" y="3362271"/>
            <a:ext cx="7180757" cy="25314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منظور از بذر و نهال، انواع بذور، نهال، پیاز، قلمه، ریزوم، غده، پیوندک و پاجوش و هر قسمتی از گیاه که به منظور تکثیر مورد استفاده قرار‌گیرد می‌باشد</a:t>
            </a:r>
            <a:r>
              <a:rPr lang="en-US" sz="15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endParaRPr>
          </a:p>
          <a:p>
            <a:pPr algn="r" rtl="1">
              <a:lnSpc>
                <a:spcPct val="15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سموم: کلیه ترکیبات آلی و معدنی که به منظور کنترل آفات نباتی، انباری و خانگی بصورت جامد، مایع و گاز به کار برده می شود.</a:t>
            </a:r>
          </a:p>
          <a:p>
            <a:pPr algn="r" rtl="1">
              <a:lnSpc>
                <a:spcPct val="150000"/>
              </a:lnSpc>
              <a:spcAft>
                <a:spcPts val="600"/>
              </a:spcAft>
            </a:pP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کود: هر ماده آلی، زیستی و معدنی با منشاء طبیعی یا مصنوعی که به خاک یا گیاه اضافه میشود تا یک یا چند عنصر ضروری برای رشد گیاه را تامین کند.</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0" name="Oval 102">
            <a:extLst>
              <a:ext uri="{FF2B5EF4-FFF2-40B4-BE49-F238E27FC236}">
                <a16:creationId xmlns:a16="http://schemas.microsoft.com/office/drawing/2014/main" id="{511D522F-574A-4B8C-BC77-F623D95FBE6D}"/>
              </a:ext>
            </a:extLst>
          </p:cNvPr>
          <p:cNvSpPr>
            <a:spLocks noChangeArrowheads="1"/>
          </p:cNvSpPr>
          <p:nvPr/>
        </p:nvSpPr>
        <p:spPr bwMode="gray">
          <a:xfrm>
            <a:off x="7746247" y="3896782"/>
            <a:ext cx="1232138" cy="1361209"/>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بند (3) تبصره (ماده) (9)</a:t>
            </a:r>
            <a:endParaRPr lang="en-US" sz="1350" b="1" dirty="0">
              <a:solidFill>
                <a:prstClr val="black"/>
              </a:solidFill>
              <a:latin typeface="Century Schoolbook"/>
              <a:cs typeface="B Nazanin" panose="00000400000000000000" pitchFamily="2" charset="-78"/>
            </a:endParaRPr>
          </a:p>
        </p:txBody>
      </p:sp>
      <p:sp>
        <p:nvSpPr>
          <p:cNvPr id="11" name="AutoShape 132">
            <a:extLst>
              <a:ext uri="{FF2B5EF4-FFF2-40B4-BE49-F238E27FC236}">
                <a16:creationId xmlns:a16="http://schemas.microsoft.com/office/drawing/2014/main" id="{8EF253E5-5103-423B-BE52-BB4DD1551ADB}"/>
              </a:ext>
            </a:extLst>
          </p:cNvPr>
          <p:cNvSpPr>
            <a:spLocks noChangeArrowheads="1"/>
          </p:cNvSpPr>
          <p:nvPr/>
        </p:nvSpPr>
        <p:spPr bwMode="gray">
          <a:xfrm rot="10800000" flipH="1">
            <a:off x="6655406" y="10785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Tree>
    <p:extLst>
      <p:ext uri="{BB962C8B-B14F-4D97-AF65-F5344CB8AC3E}">
        <p14:creationId xmlns:p14="http://schemas.microsoft.com/office/powerpoint/2010/main" val="1387567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8895503" cy="295667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Clr>
                <a:prstClr val="white"/>
              </a:buClr>
              <a:buSzPct val="100000"/>
              <a:defRPr/>
            </a:pPr>
            <a:r>
              <a:rPr lang="fa-IR" cap="small" dirty="0">
                <a:solidFill>
                  <a:prstClr val="black"/>
                </a:solidFill>
                <a:latin typeface="Century Schoolbook"/>
                <a:cs typeface="B Zar" panose="00000400000000000000" pitchFamily="2" charset="-78"/>
              </a:rPr>
              <a:t>4- آب مصارف کشاورزی؛</a:t>
            </a:r>
          </a:p>
          <a:p>
            <a:pPr algn="justLow" defTabSz="342900" rtl="1">
              <a:lnSpc>
                <a:spcPct val="150000"/>
              </a:lnSpc>
              <a:buClr>
                <a:prstClr val="white"/>
              </a:buClr>
              <a:buSzPct val="100000"/>
              <a:defRPr/>
            </a:pPr>
            <a:r>
              <a:rPr lang="fa-IR" cap="small" dirty="0">
                <a:solidFill>
                  <a:prstClr val="black"/>
                </a:solidFill>
                <a:latin typeface="Century Schoolbook"/>
                <a:cs typeface="B Zar" panose="00000400000000000000" pitchFamily="2" charset="-78"/>
              </a:rPr>
              <a:t>5- شیر، پنیر و ماست؛ تخم ماکیان؛ آرد و نان؛ انواع گوشت و فرآورده های گوشتی مطابق با فهرستی که هر سال وزارت بهداشت، درمان و آموزش پزشکی تا پایان دی ماه برای اجرا در سال بعد به سازمان امور مالیاتی ارسال می کند؛ برنج، حبوبات، سویا و پروتئین سویا؛ انواع روغن های خوراکی؛ اعم از گیاهی و حیوانی؛ شیر خشک مخصوص تغذیه کودکان؛ تخم مرغ نطفه دار و تبدیل آن به جوجه یک روزه؛</a:t>
            </a:r>
          </a:p>
        </p:txBody>
      </p:sp>
    </p:spTree>
    <p:extLst>
      <p:ext uri="{BB962C8B-B14F-4D97-AF65-F5344CB8AC3E}">
        <p14:creationId xmlns:p14="http://schemas.microsoft.com/office/powerpoint/2010/main" val="217026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66131"/>
          </a:xfrm>
        </p:spPr>
        <p:txBody>
          <a:bodyPr>
            <a:normAutofit/>
          </a:bodyPr>
          <a:lstStyle/>
          <a:p>
            <a:pPr algn="ctr"/>
            <a:r>
              <a:rPr lang="fa-IR" sz="2800" dirty="0" smtClean="0"/>
              <a:t>سرفصل مطالب دوره</a:t>
            </a:r>
            <a:endParaRPr lang="fa-IR" sz="2800" dirty="0"/>
          </a:p>
        </p:txBody>
      </p:sp>
      <p:sp>
        <p:nvSpPr>
          <p:cNvPr id="3" name="Content Placeholder 2"/>
          <p:cNvSpPr>
            <a:spLocks noGrp="1"/>
          </p:cNvSpPr>
          <p:nvPr>
            <p:ph idx="1"/>
          </p:nvPr>
        </p:nvSpPr>
        <p:spPr>
          <a:xfrm>
            <a:off x="179513" y="1772816"/>
            <a:ext cx="8206574" cy="4608512"/>
          </a:xfrm>
        </p:spPr>
        <p:txBody>
          <a:bodyPr/>
          <a:lstStyle/>
          <a:p>
            <a:pPr algn="r"/>
            <a:r>
              <a:rPr lang="fa-IR" b="1" dirty="0"/>
              <a:t>1-دامنه مشمولیت در نظام مالیات بر ارزش افزوده</a:t>
            </a:r>
          </a:p>
          <a:p>
            <a:pPr marL="91440" lvl="8" indent="-91440" algn="r">
              <a:spcBef>
                <a:spcPts val="1200"/>
              </a:spcBef>
              <a:spcAft>
                <a:spcPts val="200"/>
              </a:spcAft>
              <a:buSzPct val="100000"/>
              <a:buFont typeface="Calibri" panose="020F0502020204030204" pitchFamily="34" charset="0"/>
              <a:buChar char=" "/>
            </a:pPr>
            <a:r>
              <a:rPr lang="fa-IR" sz="2000" b="1" dirty="0"/>
              <a:t>2-شناخت انواع کالا و خدمات در نظام مالیات بر ارزش </a:t>
            </a:r>
            <a:r>
              <a:rPr lang="fa-IR" sz="2000" b="1" dirty="0" smtClean="0"/>
              <a:t>افزوده</a:t>
            </a:r>
          </a:p>
          <a:p>
            <a:pPr marL="91440" lvl="8" indent="-91440" algn="r">
              <a:spcBef>
                <a:spcPts val="1200"/>
              </a:spcBef>
              <a:spcAft>
                <a:spcPts val="200"/>
              </a:spcAft>
              <a:buSzPct val="100000"/>
              <a:buFont typeface="Calibri" panose="020F0502020204030204" pitchFamily="34" charset="0"/>
              <a:buChar char=" "/>
            </a:pPr>
            <a:r>
              <a:rPr lang="fa-IR" sz="2000" b="1" dirty="0" smtClean="0"/>
              <a:t>3-مقررات </a:t>
            </a:r>
            <a:r>
              <a:rPr lang="fa-IR" sz="2000" b="1" dirty="0"/>
              <a:t>و شرایط مربوط به پذیرش اعتبار مالیاتی در نظام  مالیات بر ارزش </a:t>
            </a:r>
            <a:r>
              <a:rPr lang="fa-IR" sz="2000" b="1" dirty="0" smtClean="0"/>
              <a:t>افزوده</a:t>
            </a:r>
          </a:p>
          <a:p>
            <a:pPr marL="91440" lvl="8" indent="-91440" algn="r">
              <a:spcBef>
                <a:spcPts val="1200"/>
              </a:spcBef>
              <a:spcAft>
                <a:spcPts val="200"/>
              </a:spcAft>
              <a:buSzPct val="100000"/>
              <a:buFont typeface="Calibri" panose="020F0502020204030204" pitchFamily="34" charset="0"/>
              <a:buChar char=" "/>
            </a:pPr>
            <a:r>
              <a:rPr lang="fa-IR" sz="2000" b="1" dirty="0" smtClean="0"/>
              <a:t>4-مقررات مربوط به صادرات ،استرداد مالیات و عوارض در نظام مالیات بر ارزش افزوده </a:t>
            </a:r>
          </a:p>
          <a:p>
            <a:pPr marL="91440" lvl="8" indent="-91440" algn="r">
              <a:spcBef>
                <a:spcPts val="1200"/>
              </a:spcBef>
              <a:spcAft>
                <a:spcPts val="200"/>
              </a:spcAft>
              <a:buSzPct val="100000"/>
              <a:buFont typeface="Calibri" panose="020F0502020204030204" pitchFamily="34" charset="0"/>
              <a:buChar char=" "/>
            </a:pPr>
            <a:r>
              <a:rPr lang="fa-IR" sz="2000" b="1" dirty="0" smtClean="0"/>
              <a:t>5-جرائم موضوع قانون مالیات </a:t>
            </a:r>
            <a:r>
              <a:rPr lang="fa-IR" sz="2000" b="1" dirty="0"/>
              <a:t> بر ارزش افزوده</a:t>
            </a:r>
          </a:p>
          <a:p>
            <a:pPr marL="0" lvl="8" indent="0" algn="r">
              <a:spcBef>
                <a:spcPts val="1200"/>
              </a:spcBef>
              <a:spcAft>
                <a:spcPts val="200"/>
              </a:spcAft>
              <a:buSzPct val="100000"/>
              <a:buNone/>
            </a:pPr>
            <a:r>
              <a:rPr lang="fa-IR" sz="2000" b="1" dirty="0" smtClean="0"/>
              <a:t>6-سایر موضوعات در قانون مالیات بر ارزش افزوده</a:t>
            </a:r>
            <a:endParaRPr lang="en-US" sz="2000" b="1" dirty="0"/>
          </a:p>
          <a:p>
            <a:pPr algn="r"/>
            <a:endParaRPr lang="fa-IR" dirty="0"/>
          </a:p>
        </p:txBody>
      </p:sp>
    </p:spTree>
    <p:extLst>
      <p:ext uri="{BB962C8B-B14F-4D97-AF65-F5344CB8AC3E}">
        <p14:creationId xmlns:p14="http://schemas.microsoft.com/office/powerpoint/2010/main" val="318884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2602896" y="2545085"/>
            <a:ext cx="3938210" cy="364528"/>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Clr>
                <a:prstClr val="white"/>
              </a:buClr>
              <a:buSzPct val="100000"/>
              <a:defRPr/>
            </a:pPr>
            <a:r>
              <a:rPr lang="fa-IR" cap="small" dirty="0">
                <a:solidFill>
                  <a:prstClr val="black"/>
                </a:solidFill>
                <a:latin typeface="Century Schoolbook"/>
                <a:cs typeface="B Zar" panose="00000400000000000000" pitchFamily="2" charset="-78"/>
              </a:rPr>
              <a:t>4- </a:t>
            </a:r>
            <a:r>
              <a:rPr lang="fa-IR" cap="small" dirty="0">
                <a:solidFill>
                  <a:prstClr val="black"/>
                </a:solidFill>
                <a:highlight>
                  <a:srgbClr val="FFFF00"/>
                </a:highlight>
                <a:latin typeface="Century Schoolbook"/>
                <a:cs typeface="B Zar" panose="00000400000000000000" pitchFamily="2" charset="-78"/>
              </a:rPr>
              <a:t>آب مصارف کشاورزی؛</a:t>
            </a:r>
          </a:p>
        </p:txBody>
      </p:sp>
      <p:sp>
        <p:nvSpPr>
          <p:cNvPr id="9" name="Rectangle: Rounded Corners 8">
            <a:extLst>
              <a:ext uri="{FF2B5EF4-FFF2-40B4-BE49-F238E27FC236}">
                <a16:creationId xmlns:a16="http://schemas.microsoft.com/office/drawing/2014/main" id="{B4FACDD6-066F-4951-91AA-42CC30B1D259}"/>
              </a:ext>
            </a:extLst>
          </p:cNvPr>
          <p:cNvSpPr/>
          <p:nvPr/>
        </p:nvSpPr>
        <p:spPr>
          <a:xfrm>
            <a:off x="151457" y="3134057"/>
            <a:ext cx="7180757" cy="267965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lnSpc>
                <a:spcPct val="150000"/>
              </a:lnSpc>
              <a:spcAft>
                <a:spcPts val="600"/>
              </a:spcAft>
            </a:pPr>
            <a:r>
              <a:rPr lang="fa-IR" sz="1200" b="1"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آیین نامه اجرایی ماده (11) قانون تشکیل وزارت جهادکشاورزی ـ مصوب 1379ـ</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600"/>
              </a:spcAft>
            </a:pPr>
            <a:r>
              <a:rPr lang="fa-IR" sz="2700" b="1" dirty="0">
                <a:solidFill>
                  <a:schemeClr val="tx1"/>
                </a:solidFill>
                <a:latin typeface="Calibri" panose="020F0502020204030204" pitchFamily="34" charset="0"/>
                <a:ea typeface="Calibri" panose="020F0502020204030204" pitchFamily="34" charset="0"/>
                <a:cs typeface="B Zar" panose="00000400000000000000" pitchFamily="2" charset="-78"/>
              </a:rPr>
              <a:t> </a:t>
            </a: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ب ـ آب کشاورزی: آب مورد نیاز برای مصارف کشاورزی شامل زراعت، باغبانی، دام، طیور، آبخیزداری، بیابان‌زدایی، شیلات، آبزی پروری و صنایع تبدیلی و تکمیلی کشاورزی</a:t>
            </a:r>
            <a:r>
              <a:rPr lang="en-US" sz="15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5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600"/>
              </a:spcAft>
            </a:pPr>
            <a:r>
              <a:rPr lang="fa-IR" sz="2700" b="1" dirty="0">
                <a:solidFill>
                  <a:schemeClr val="tx1"/>
                </a:solidFill>
                <a:latin typeface="Calibri" panose="020F0502020204030204" pitchFamily="34" charset="0"/>
                <a:ea typeface="Calibri" panose="020F0502020204030204" pitchFamily="34" charset="0"/>
                <a:cs typeface="B Zar" panose="00000400000000000000" pitchFamily="2" charset="-78"/>
              </a:rPr>
              <a:t> </a:t>
            </a:r>
            <a:r>
              <a:rPr lang="fa-IR" sz="1500" dirty="0">
                <a:solidFill>
                  <a:schemeClr val="tx1"/>
                </a:solidFill>
                <a:latin typeface="Calibri" panose="020F0502020204030204" pitchFamily="34" charset="0"/>
                <a:ea typeface="Calibri" panose="020F0502020204030204" pitchFamily="34" charset="0"/>
                <a:cs typeface="B Zar" panose="00000400000000000000" pitchFamily="2" charset="-78"/>
              </a:rPr>
              <a:t>هـ ـ آب مصرفی کشاورزی: مقدار آبی است که براساس الگوی مصرف بهینه آب کشاورزی با رعایت قانون توزیع عادلانه آب به ویژه مواد (21) و (26) قانون یاد شده تحویل و به عنوان آب کشاورزی مورد استفاده قرار می‌گیرد</a:t>
            </a:r>
            <a:r>
              <a:rPr lang="en-US" sz="150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ar-SA" sz="1350" b="1"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endParaRPr>
          </a:p>
        </p:txBody>
      </p:sp>
      <p:sp>
        <p:nvSpPr>
          <p:cNvPr id="10" name="Oval 102">
            <a:extLst>
              <a:ext uri="{FF2B5EF4-FFF2-40B4-BE49-F238E27FC236}">
                <a16:creationId xmlns:a16="http://schemas.microsoft.com/office/drawing/2014/main" id="{84ADA1E2-B866-4B3E-852C-C30CD6DD275A}"/>
              </a:ext>
            </a:extLst>
          </p:cNvPr>
          <p:cNvSpPr>
            <a:spLocks noChangeArrowheads="1"/>
          </p:cNvSpPr>
          <p:nvPr/>
        </p:nvSpPr>
        <p:spPr bwMode="gray">
          <a:xfrm>
            <a:off x="7774956" y="3740919"/>
            <a:ext cx="1232138" cy="1361209"/>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650" b="1" dirty="0">
                <a:solidFill>
                  <a:prstClr val="black"/>
                </a:solidFill>
                <a:latin typeface="Century Schoolbook"/>
                <a:cs typeface="B Nazanin" panose="00000400000000000000" pitchFamily="2" charset="-78"/>
              </a:rPr>
              <a:t>توضیحات</a:t>
            </a:r>
            <a:endParaRPr lang="en-US" sz="1650" b="1" dirty="0">
              <a:solidFill>
                <a:prstClr val="black"/>
              </a:solidFill>
              <a:latin typeface="Century Schoolbook"/>
              <a:cs typeface="B Nazanin" panose="00000400000000000000" pitchFamily="2" charset="-78"/>
            </a:endParaRPr>
          </a:p>
        </p:txBody>
      </p:sp>
      <p:sp>
        <p:nvSpPr>
          <p:cNvPr id="11" name="AutoShape 132">
            <a:extLst>
              <a:ext uri="{FF2B5EF4-FFF2-40B4-BE49-F238E27FC236}">
                <a16:creationId xmlns:a16="http://schemas.microsoft.com/office/drawing/2014/main" id="{F9CCB94C-84D4-4230-8576-CEEBD7094DFA}"/>
              </a:ext>
            </a:extLst>
          </p:cNvPr>
          <p:cNvSpPr>
            <a:spLocks noChangeArrowheads="1"/>
          </p:cNvSpPr>
          <p:nvPr/>
        </p:nvSpPr>
        <p:spPr bwMode="gray">
          <a:xfrm rot="10800000" flipH="1">
            <a:off x="7508316" y="3429000"/>
            <a:ext cx="1406572" cy="2137600"/>
          </a:xfrm>
          <a:prstGeom prst="moon">
            <a:avLst>
              <a:gd name="adj" fmla="val 9736"/>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Tree>
    <p:extLst>
      <p:ext uri="{BB962C8B-B14F-4D97-AF65-F5344CB8AC3E}">
        <p14:creationId xmlns:p14="http://schemas.microsoft.com/office/powerpoint/2010/main" val="1019587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8895503" cy="295667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Clr>
                <a:prstClr val="white"/>
              </a:buClr>
              <a:buSzPct val="100000"/>
              <a:defRPr/>
            </a:pPr>
            <a:r>
              <a:rPr lang="fa-IR" cap="small" dirty="0">
                <a:solidFill>
                  <a:prstClr val="black"/>
                </a:solidFill>
                <a:latin typeface="Century Schoolbook"/>
                <a:cs typeface="B Zar" panose="00000400000000000000" pitchFamily="2" charset="-78"/>
              </a:rPr>
              <a:t>5- شیر، پنیر و ماست؛</a:t>
            </a:r>
            <a:r>
              <a:rPr lang="fa-IR" cap="small" dirty="0">
                <a:solidFill>
                  <a:prstClr val="black"/>
                </a:solidFill>
                <a:highlight>
                  <a:srgbClr val="FFFF00"/>
                </a:highlight>
                <a:latin typeface="Century Schoolbook"/>
                <a:cs typeface="B Zar" panose="00000400000000000000" pitchFamily="2" charset="-78"/>
              </a:rPr>
              <a:t> تخم ماکیان</a:t>
            </a:r>
            <a:r>
              <a:rPr lang="fa-IR" cap="small" dirty="0">
                <a:solidFill>
                  <a:prstClr val="black"/>
                </a:solidFill>
                <a:latin typeface="Century Schoolbook"/>
                <a:cs typeface="B Zar" panose="00000400000000000000" pitchFamily="2" charset="-78"/>
              </a:rPr>
              <a:t>؛ آرد و نان؛ انواع گوشت و فرآورده های گوشتی مطابق با فهرستی که هر سال وزارت بهداشت، درمان و آموزش پزشکی تا پایان دی ماه برای اجرا در سال بعد به سازمان امور مالیاتی ارسال می کند؛ برنج، حبوبات، سویا و پروتئین سویا؛ </a:t>
            </a:r>
            <a:r>
              <a:rPr lang="fa-IR" cap="small" dirty="0">
                <a:solidFill>
                  <a:prstClr val="black"/>
                </a:solidFill>
                <a:highlight>
                  <a:srgbClr val="FFFF00"/>
                </a:highlight>
                <a:latin typeface="Century Schoolbook"/>
                <a:cs typeface="B Zar" panose="00000400000000000000" pitchFamily="2" charset="-78"/>
              </a:rPr>
              <a:t>انواع روغن های خوراکی</a:t>
            </a:r>
            <a:r>
              <a:rPr lang="fa-IR" cap="small" dirty="0">
                <a:solidFill>
                  <a:prstClr val="black"/>
                </a:solidFill>
                <a:latin typeface="Century Schoolbook"/>
                <a:cs typeface="B Zar" panose="00000400000000000000" pitchFamily="2" charset="-78"/>
              </a:rPr>
              <a:t>؛ اعم از گیاهی و حیوانی؛ شیر خشک مخصوص تغذیه کودکان؛ تخم مرغ نطفه دار و تبدیل آن به جوجه یک روزه؛</a:t>
            </a:r>
          </a:p>
        </p:txBody>
      </p:sp>
    </p:spTree>
    <p:extLst>
      <p:ext uri="{BB962C8B-B14F-4D97-AF65-F5344CB8AC3E}">
        <p14:creationId xmlns:p14="http://schemas.microsoft.com/office/powerpoint/2010/main" val="920556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451275" y="2237420"/>
            <a:ext cx="1191578" cy="3026093"/>
          </a:xfrm>
          <a:prstGeom prst="moon">
            <a:avLst>
              <a:gd name="adj" fmla="val 1476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2" name="Rectangle: Rounded Corners 1">
            <a:extLst>
              <a:ext uri="{FF2B5EF4-FFF2-40B4-BE49-F238E27FC236}">
                <a16:creationId xmlns:a16="http://schemas.microsoft.com/office/drawing/2014/main" id="{5710F62D-E1F0-4C49-B5DF-49D8C65BCC01}"/>
              </a:ext>
            </a:extLst>
          </p:cNvPr>
          <p:cNvSpPr/>
          <p:nvPr/>
        </p:nvSpPr>
        <p:spPr>
          <a:xfrm>
            <a:off x="167452" y="1051642"/>
            <a:ext cx="6950126" cy="4869176"/>
          </a:xfrm>
          <a:prstGeom prst="roundRect">
            <a:avLst>
              <a:gd name="adj" fmla="val 1167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57175" indent="-257175" algn="just" defTabSz="342900" rtl="1">
              <a:lnSpc>
                <a:spcPct val="150000"/>
              </a:lnSpc>
              <a:buClr>
                <a:schemeClr val="tx1"/>
              </a:buClr>
              <a:buSzPct val="100000"/>
              <a:buFont typeface="Wingdings" panose="05000000000000000000" pitchFamily="2" charset="2"/>
              <a:buChar char="Ø"/>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defRPr/>
            </a:pPr>
            <a:r>
              <a:rPr lang="fa-IR" sz="1650" cap="small" dirty="0">
                <a:solidFill>
                  <a:srgbClr val="212529"/>
                </a:solidFill>
                <a:latin typeface="Courier New" panose="02070309020205020404" pitchFamily="49" charset="0"/>
                <a:ea typeface="Times New Roman" panose="02020603050405020304" pitchFamily="18" charset="0"/>
                <a:cs typeface="B Zar" panose="00000400000000000000" pitchFamily="2" charset="-78"/>
              </a:rPr>
              <a:t>به موجب نامه شماره 1395//506/4431  مورخ 1395/10/25 دفتر امور صنایع کشاورزی در امور بازرگانی و صنایع کشاورزی وزارت جهاد کشاورزی </a:t>
            </a:r>
            <a:r>
              <a:rPr lang="fa-IR" sz="1650"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rPr>
              <a:t>تخم مرغ مایع و پاستوریزه معاف از مالیات بر ارزش افزوده می باشد.</a:t>
            </a:r>
          </a:p>
          <a:p>
            <a:pPr algn="just" defTabSz="342900" rtl="1">
              <a:lnSpc>
                <a:spcPct val="150000"/>
              </a:lnSpc>
              <a:buClr>
                <a:schemeClr val="tx1"/>
              </a:buClr>
              <a:buSzPct val="100000"/>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defRPr/>
            </a:pPr>
            <a:endParaRPr lang="fa-IR" sz="1650"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endParaRPr>
          </a:p>
          <a:p>
            <a:pPr marL="257175" indent="-257175" algn="just" rtl="1">
              <a:lnSpc>
                <a:spcPct val="150000"/>
              </a:lnSpc>
              <a:spcAft>
                <a:spcPts val="600"/>
              </a:spcAft>
              <a:buClr>
                <a:schemeClr val="tx1"/>
              </a:buClr>
              <a:buFont typeface="Wingdings" panose="05000000000000000000" pitchFamily="2" charset="2"/>
              <a:buChar char="Ø"/>
            </a:pPr>
            <a:r>
              <a:rPr lang="fa-IR" sz="1650" cap="small" dirty="0">
                <a:solidFill>
                  <a:srgbClr val="212529"/>
                </a:solidFill>
                <a:latin typeface="Courier New" panose="02070309020205020404" pitchFamily="49" charset="0"/>
                <a:cs typeface="B Zar" panose="00000400000000000000" pitchFamily="2" charset="-78"/>
              </a:rPr>
              <a:t>بر اساس </a:t>
            </a:r>
            <a:r>
              <a:rPr lang="ar-SA" sz="1650" cap="small" dirty="0">
                <a:solidFill>
                  <a:srgbClr val="212529"/>
                </a:solidFill>
                <a:latin typeface="Courier New" panose="02070309020205020404" pitchFamily="49" charset="0"/>
                <a:cs typeface="B Zar" panose="00000400000000000000" pitchFamily="2" charset="-78"/>
              </a:rPr>
              <a:t>جزء (5) بند (الف) ماده (9)</a:t>
            </a:r>
            <a:r>
              <a:rPr lang="fa-IR" sz="1650" cap="small" dirty="0">
                <a:solidFill>
                  <a:srgbClr val="212529"/>
                </a:solidFill>
                <a:latin typeface="Courier New" panose="02070309020205020404" pitchFamily="49" charset="0"/>
                <a:cs typeface="B Zar" panose="00000400000000000000" pitchFamily="2" charset="-78"/>
              </a:rPr>
              <a:t> قانون مزبور</a:t>
            </a:r>
            <a:r>
              <a:rPr lang="ar-SA" sz="1650" cap="small" dirty="0">
                <a:solidFill>
                  <a:srgbClr val="212529"/>
                </a:solidFill>
                <a:latin typeface="Courier New" panose="02070309020205020404" pitchFamily="49" charset="0"/>
                <a:cs typeface="B Zar" panose="00000400000000000000" pitchFamily="2" charset="-78"/>
              </a:rPr>
              <a:t> </a:t>
            </a:r>
            <a:r>
              <a:rPr lang="ar-SA" sz="1650" cap="small" dirty="0">
                <a:solidFill>
                  <a:srgbClr val="212529"/>
                </a:solidFill>
                <a:highlight>
                  <a:srgbClr val="FFFF00"/>
                </a:highlight>
                <a:latin typeface="Courier New" panose="02070309020205020404" pitchFamily="49" charset="0"/>
                <a:cs typeface="B Zar" panose="00000400000000000000" pitchFamily="2" charset="-78"/>
              </a:rPr>
              <a:t>انواع روغن‌های خوراکی</a:t>
            </a:r>
            <a:r>
              <a:rPr lang="fa-IR" sz="1650" cap="small" dirty="0">
                <a:solidFill>
                  <a:srgbClr val="212529"/>
                </a:solidFill>
                <a:highlight>
                  <a:srgbClr val="FFFF00"/>
                </a:highlight>
                <a:latin typeface="Courier New" panose="02070309020205020404" pitchFamily="49" charset="0"/>
                <a:cs typeface="B Zar" panose="00000400000000000000" pitchFamily="2" charset="-78"/>
              </a:rPr>
              <a:t>، </a:t>
            </a:r>
            <a:r>
              <a:rPr lang="fa-IR" sz="1650" cap="small" dirty="0">
                <a:solidFill>
                  <a:srgbClr val="212529"/>
                </a:solidFill>
                <a:latin typeface="Courier New" panose="02070309020205020404" pitchFamily="49" charset="0"/>
                <a:cs typeface="B Zar" panose="00000400000000000000" pitchFamily="2" charset="-78"/>
              </a:rPr>
              <a:t> معاف از مالیات بر ارزش افزوده می باشد.</a:t>
            </a:r>
          </a:p>
          <a:p>
            <a:pPr marL="257175" indent="-257175" algn="just" rtl="1">
              <a:lnSpc>
                <a:spcPct val="150000"/>
              </a:lnSpc>
              <a:spcAft>
                <a:spcPts val="600"/>
              </a:spcAft>
              <a:buClr>
                <a:schemeClr val="tx1"/>
              </a:buClr>
              <a:buFont typeface="Wingdings" panose="05000000000000000000" pitchFamily="2" charset="2"/>
              <a:buChar char="Ø"/>
            </a:pPr>
            <a:r>
              <a:rPr lang="fa-IR" sz="1650" cap="small" dirty="0">
                <a:solidFill>
                  <a:srgbClr val="212529"/>
                </a:solidFill>
                <a:highlight>
                  <a:srgbClr val="FF0000"/>
                </a:highlight>
                <a:latin typeface="Courier New" panose="02070309020205020404" pitchFamily="49" charset="0"/>
                <a:ea typeface="Times New Roman" panose="02020603050405020304" pitchFamily="18" charset="0"/>
                <a:cs typeface="B Zar" panose="00000400000000000000" pitchFamily="2" charset="-78"/>
              </a:rPr>
              <a:t>به موجب نامه شماره 710/15034 مورخ 1393/09/16 معاونت محترم امور زراعت وزارت جهاد کشاورزی، </a:t>
            </a:r>
            <a:r>
              <a:rPr lang="fa-IR" sz="1650"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rPr>
              <a:t>روغن مورد مصرف قنادی (شورتینگ) مشمول پرداخت مالیات و عوارض ارزش افزوده می باشد.</a:t>
            </a:r>
            <a:endParaRPr lang="ar-SA" sz="1650"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endParaRPr>
          </a:p>
        </p:txBody>
      </p:sp>
      <p:sp>
        <p:nvSpPr>
          <p:cNvPr id="7" name="Oval 102">
            <a:extLst>
              <a:ext uri="{FF2B5EF4-FFF2-40B4-BE49-F238E27FC236}">
                <a16:creationId xmlns:a16="http://schemas.microsoft.com/office/drawing/2014/main" id="{59AA961C-4B91-4CBA-8DDD-0A77249E3130}"/>
              </a:ext>
            </a:extLst>
          </p:cNvPr>
          <p:cNvSpPr>
            <a:spLocks noChangeArrowheads="1"/>
          </p:cNvSpPr>
          <p:nvPr/>
        </p:nvSpPr>
        <p:spPr bwMode="gray">
          <a:xfrm>
            <a:off x="7744411" y="3069863"/>
            <a:ext cx="1232138" cy="1361209"/>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بند (5) تبصره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586667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744029" y="2573497"/>
            <a:ext cx="4797077" cy="364527"/>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200000"/>
              </a:lnSpc>
              <a:buSzPct val="100000"/>
              <a:buFont typeface="+mj-lt"/>
              <a:buAutoNum type="arabicPeriod" startAt="6"/>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خمیر کاغذ وکاغذ باطله؛ دفتر تحریر؛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کاغذ چاپ، تحریر و روزنامه</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a:t>
            </a:r>
          </a:p>
        </p:txBody>
      </p:sp>
      <p:sp>
        <p:nvSpPr>
          <p:cNvPr id="9" name="Rectangle: Rounded Corners 8">
            <a:extLst>
              <a:ext uri="{FF2B5EF4-FFF2-40B4-BE49-F238E27FC236}">
                <a16:creationId xmlns:a16="http://schemas.microsoft.com/office/drawing/2014/main" id="{3CEA7A02-DE4E-4AB9-91EC-9B565F3C07F3}"/>
              </a:ext>
            </a:extLst>
          </p:cNvPr>
          <p:cNvSpPr/>
          <p:nvPr/>
        </p:nvSpPr>
        <p:spPr>
          <a:xfrm>
            <a:off x="151457" y="3134057"/>
            <a:ext cx="7279077" cy="25314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defTabSz="342900" rtl="1">
              <a:lnSpc>
                <a:spcPct val="200000"/>
              </a:lnSpc>
              <a:buClr>
                <a:prstClr val="white"/>
              </a:buClr>
              <a:buSzPct val="100000"/>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defRPr/>
            </a:pPr>
            <a:r>
              <a:rPr lang="fa-IR" cap="small" dirty="0">
                <a:solidFill>
                  <a:srgbClr val="212529"/>
                </a:solidFill>
                <a:latin typeface="Courier New" panose="02070309020205020404" pitchFamily="49" charset="0"/>
                <a:ea typeface="Times New Roman" panose="02020603050405020304" pitchFamily="18" charset="0"/>
                <a:cs typeface="B Zar" panose="00000400000000000000" pitchFamily="2" charset="-78"/>
              </a:rPr>
              <a:t>به استناد نامه شماره 256418 مورخ 1396/11/05 پژوهشگاه استاندارد سازمان ملی استاندارد ایران معافیت مالیاتی این بند تنها شامل اقلام مشمول استاندارد های ملی شماره 420، 6615 و 1743 یعنی کاغذ چاپ و تحریر، کاغذ فتوکپی وکاغذ روزنامه می باشد و </a:t>
            </a:r>
            <a:r>
              <a:rPr lang="fa-IR"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rPr>
              <a:t>کاغذ گلاسه در زمره کاغذهای چاپ و تحریر، کاغذ فتوکپی و کاغذ روزنامه قرار نمی گیرد.</a:t>
            </a:r>
            <a:endParaRPr lang="ar-SA" cap="small" dirty="0">
              <a:solidFill>
                <a:srgbClr val="212529"/>
              </a:solidFill>
              <a:highlight>
                <a:srgbClr val="FFFF00"/>
              </a:highlight>
              <a:latin typeface="Courier New" panose="02070309020205020404" pitchFamily="49" charset="0"/>
              <a:ea typeface="Times New Roman" panose="02020603050405020304" pitchFamily="18" charset="0"/>
              <a:cs typeface="B Zar" panose="00000400000000000000" pitchFamily="2" charset="-78"/>
            </a:endParaRPr>
          </a:p>
        </p:txBody>
      </p:sp>
      <p:sp>
        <p:nvSpPr>
          <p:cNvPr id="10" name="Oval 102">
            <a:extLst>
              <a:ext uri="{FF2B5EF4-FFF2-40B4-BE49-F238E27FC236}">
                <a16:creationId xmlns:a16="http://schemas.microsoft.com/office/drawing/2014/main" id="{EB9DF51D-40E8-47CA-8461-11F4B67F9583}"/>
              </a:ext>
            </a:extLst>
          </p:cNvPr>
          <p:cNvSpPr>
            <a:spLocks noChangeArrowheads="1"/>
          </p:cNvSpPr>
          <p:nvPr/>
        </p:nvSpPr>
        <p:spPr bwMode="gray">
          <a:xfrm>
            <a:off x="7814821" y="3628045"/>
            <a:ext cx="1232138" cy="1361209"/>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بند (6) تبصره (ماده) (9)</a:t>
            </a:r>
            <a:endParaRPr lang="en-US" sz="1350" b="1" dirty="0">
              <a:solidFill>
                <a:prstClr val="black"/>
              </a:solidFill>
              <a:latin typeface="Century Schoolbook"/>
              <a:cs typeface="B Nazanin" panose="00000400000000000000" pitchFamily="2" charset="-78"/>
            </a:endParaRPr>
          </a:p>
        </p:txBody>
      </p:sp>
      <p:sp>
        <p:nvSpPr>
          <p:cNvPr id="11" name="AutoShape 132">
            <a:extLst>
              <a:ext uri="{FF2B5EF4-FFF2-40B4-BE49-F238E27FC236}">
                <a16:creationId xmlns:a16="http://schemas.microsoft.com/office/drawing/2014/main" id="{2E7EDB6B-9C05-4CB4-B865-984631072122}"/>
              </a:ext>
            </a:extLst>
          </p:cNvPr>
          <p:cNvSpPr>
            <a:spLocks noChangeArrowheads="1"/>
          </p:cNvSpPr>
          <p:nvPr/>
        </p:nvSpPr>
        <p:spPr bwMode="gray">
          <a:xfrm rot="10800000" flipH="1">
            <a:off x="7535460" y="3434868"/>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Tree>
    <p:extLst>
      <p:ext uri="{BB962C8B-B14F-4D97-AF65-F5344CB8AC3E}">
        <p14:creationId xmlns:p14="http://schemas.microsoft.com/office/powerpoint/2010/main" val="1237239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6477945" cy="77060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7"/>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نسخه های کاغذی و الکترونیکی:کتاب؛ روزنامه؛ مجله و نشریه؛</a:t>
            </a:r>
          </a:p>
          <a:p>
            <a:pPr marL="342900" indent="-342900" algn="justLow" defTabSz="342900" rtl="1">
              <a:lnSpc>
                <a:spcPct val="150000"/>
              </a:lnSpc>
              <a:buSzPct val="100000"/>
              <a:buFont typeface="+mj-lt"/>
              <a:buAutoNum type="arabicPeriod" startAt="7"/>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کالاهای وارده همراه مسافر برای استفاده شخصی تا میزان معافیت مقرر طبق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قانون امور گمرکی</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a:t>
            </a:r>
          </a:p>
          <a:p>
            <a:pPr marL="342900" indent="-342900" algn="justLow" defTabSz="342900" rtl="1">
              <a:lnSpc>
                <a:spcPct val="150000"/>
              </a:lnSpc>
              <a:buSzPct val="100000"/>
              <a:buFont typeface="+mj-lt"/>
              <a:buAutoNum type="arabicPeriod" startAt="7"/>
              <a:defRPr/>
            </a:pPr>
            <a:endPar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
        <p:nvSpPr>
          <p:cNvPr id="9" name="Rectangle: Rounded Corners 8">
            <a:extLst>
              <a:ext uri="{FF2B5EF4-FFF2-40B4-BE49-F238E27FC236}">
                <a16:creationId xmlns:a16="http://schemas.microsoft.com/office/drawing/2014/main" id="{4E7F84E8-A8B3-4C95-82BD-FDE8889BFABE}"/>
              </a:ext>
            </a:extLst>
          </p:cNvPr>
          <p:cNvSpPr/>
          <p:nvPr/>
        </p:nvSpPr>
        <p:spPr>
          <a:xfrm>
            <a:off x="151456" y="3494202"/>
            <a:ext cx="7127621" cy="25314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spcAft>
                <a:spcPts val="600"/>
              </a:spcAft>
            </a:pPr>
            <a:r>
              <a:rPr lang="fa-IR" sz="1050" b="1"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ماده ۱۳۸ آیین نامه اجرایی قانون امور گمرکی</a:t>
            </a:r>
            <a:endParaRPr lang="en-US" sz="7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600"/>
              </a:spcAft>
            </a:pPr>
            <a:r>
              <a:rPr lang="fa-IR"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کالای همراه مسافر ورودی تا میزان هشتاد دلار (سالانه) از پرداخت حقوق ورودی معاف و مازاد بر آن به شرط غیرتجاری بودن با اخذ حقوق گمرکی و دو برابر سود بازرگانی قابل ترخیص می‌باشد. چنانچه کالای همراه مسافر جنبه تجاری نداشته باشد (به استثنای کالای ممنوعه) پس از انجام تشریفات گمرکی ترخیص می‌شود و در صورتی که جنبه تجاری داشته باشد در مورد کالای مجاز و مجاز مشروط ترخیص آن از گمرک منوط به رعایت مقررات و انجام تشریفات مربوط به کالای تجاری است و در مورد کالای ممنوع، گمرک موظف است بر طبق ماده ۱۰۵ قانون اقدام نماید و صورت ریز و مشخصات کالا باید در هنگام ورود در صورتمجلس تنظیمی منعکس و به امضای مسافر نیز برسد و یک نسخه از آن به مسافر تسلیم و مفاد ماده مذکور در آن منعکس گردد</a:t>
            </a:r>
            <a:r>
              <a:rPr lang="en-US" sz="135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2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0" name="Oval 102">
            <a:extLst>
              <a:ext uri="{FF2B5EF4-FFF2-40B4-BE49-F238E27FC236}">
                <a16:creationId xmlns:a16="http://schemas.microsoft.com/office/drawing/2014/main" id="{8530B6DC-54CE-4700-B717-EAE774E7DCA8}"/>
              </a:ext>
            </a:extLst>
          </p:cNvPr>
          <p:cNvSpPr>
            <a:spLocks noChangeArrowheads="1"/>
          </p:cNvSpPr>
          <p:nvPr/>
        </p:nvSpPr>
        <p:spPr bwMode="gray">
          <a:xfrm>
            <a:off x="7796500" y="4028193"/>
            <a:ext cx="1232138" cy="1361209"/>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بند (8) تبصره (ماده) (9)</a:t>
            </a:r>
            <a:endParaRPr lang="en-US" sz="1350" b="1" dirty="0">
              <a:solidFill>
                <a:prstClr val="black"/>
              </a:solidFill>
              <a:latin typeface="Century Schoolbook"/>
              <a:cs typeface="B Nazanin" panose="00000400000000000000" pitchFamily="2" charset="-78"/>
            </a:endParaRPr>
          </a:p>
        </p:txBody>
      </p:sp>
      <p:sp>
        <p:nvSpPr>
          <p:cNvPr id="11" name="AutoShape 132">
            <a:extLst>
              <a:ext uri="{FF2B5EF4-FFF2-40B4-BE49-F238E27FC236}">
                <a16:creationId xmlns:a16="http://schemas.microsoft.com/office/drawing/2014/main" id="{2961C985-A89A-4270-B659-47CC48A33C17}"/>
              </a:ext>
            </a:extLst>
          </p:cNvPr>
          <p:cNvSpPr>
            <a:spLocks noChangeArrowheads="1"/>
          </p:cNvSpPr>
          <p:nvPr/>
        </p:nvSpPr>
        <p:spPr bwMode="gray">
          <a:xfrm rot="10800000" flipH="1">
            <a:off x="7452333" y="3835015"/>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Tree>
    <p:extLst>
      <p:ext uri="{BB962C8B-B14F-4D97-AF65-F5344CB8AC3E}">
        <p14:creationId xmlns:p14="http://schemas.microsoft.com/office/powerpoint/2010/main" val="2352507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8895503" cy="295667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200000"/>
              </a:lnSpc>
              <a:buSzPct val="100000"/>
              <a:buFont typeface="+mj-lt"/>
              <a:buAutoNum type="arabicPeriod" startAt="9"/>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انواع شمش طلا (وارداتی و داخلی) و انواع حواله های کاغذی یا  الکترونیکی دارای پشتوانه صد درصد (100%) طلا</a:t>
            </a:r>
          </a:p>
          <a:p>
            <a:pPr marL="342900" indent="-342900" algn="justLow" defTabSz="342900" rtl="1">
              <a:lnSpc>
                <a:spcPct val="200000"/>
              </a:lnSpc>
              <a:buSzPct val="100000"/>
              <a:buFont typeface="+mj-lt"/>
              <a:buAutoNum type="arabicPeriod" startAt="9"/>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دارایی های غیر منقول و انواع حواله های کاغذی یا الکترونیکی مبتنی بر آنها؛</a:t>
            </a:r>
          </a:p>
        </p:txBody>
      </p:sp>
    </p:spTree>
    <p:extLst>
      <p:ext uri="{BB962C8B-B14F-4D97-AF65-F5344CB8AC3E}">
        <p14:creationId xmlns:p14="http://schemas.microsoft.com/office/powerpoint/2010/main" val="1159495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7" y="2462604"/>
            <a:ext cx="6743690" cy="1387229"/>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14"/>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صنایع دستی تولید داخل موضوع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ماده (1) قانون حمایت از هنرمندان، استادکاران و فعالان صنایع دستی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مصوب 1396/10/26 مطابق فهرستی که تا پایان دی ماه هر سال توسط وزارت میراث فرهنگی، گردشگری و صنایع دستی پیشنهاد می شود و به تصویب وزیر امور اقتصادی و دارایی می رسد؛</a:t>
            </a:r>
          </a:p>
        </p:txBody>
      </p:sp>
      <p:sp>
        <p:nvSpPr>
          <p:cNvPr id="9" name="AutoShape 132">
            <a:extLst>
              <a:ext uri="{FF2B5EF4-FFF2-40B4-BE49-F238E27FC236}">
                <a16:creationId xmlns:a16="http://schemas.microsoft.com/office/drawing/2014/main" id="{4D4EF432-D030-447A-B856-70F0B1AA9476}"/>
              </a:ext>
            </a:extLst>
          </p:cNvPr>
          <p:cNvSpPr>
            <a:spLocks noChangeArrowheads="1"/>
          </p:cNvSpPr>
          <p:nvPr/>
        </p:nvSpPr>
        <p:spPr bwMode="gray">
          <a:xfrm rot="10800000" flipH="1">
            <a:off x="7566946" y="3822498"/>
            <a:ext cx="1343600" cy="1648016"/>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7F80D8A3-A554-4123-9006-EBEF66234806}"/>
              </a:ext>
            </a:extLst>
          </p:cNvPr>
          <p:cNvSpPr/>
          <p:nvPr/>
        </p:nvSpPr>
        <p:spPr>
          <a:xfrm>
            <a:off x="108596" y="3984913"/>
            <a:ext cx="7258559" cy="18495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07000"/>
              </a:lnSpc>
              <a:spcAft>
                <a:spcPts val="600"/>
              </a:spcAft>
            </a:pPr>
            <a:r>
              <a:rPr lang="fa-IR" sz="788" b="1"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قانون حمایت از هنرمندان، استادکاران و فعالان صنایع دستی</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600"/>
              </a:spcAft>
            </a:pPr>
            <a:r>
              <a:rPr lang="fa-IR" sz="12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ماده 1- صنایع دستی ایران مجموعه ای از صنایع هنری و سنتی است که با محوریت خلاقیت، ذوق و زیبایی‌شناسی با بهره گیری از مواد اولیه قابل دسترس تولید می شود و فرآیند ساخت و تولید محصول به صورت فردی یا گروهی، عمدتاً با دست و با کمک ابزار مورد نیاز انجام می گیرد. رشته‌ای صنایع دستی از قبیل نساجی سنتی، بافته‌های داری و غیر داری، پوشاک سنتی، کاشی سنتی، سفال و سرامیک، صنایع دستی چرمی، هنرهای سنتی وابسته به معماری، صنایع دستی فلزی، صنایع دستی چوبی و حصیری، صنایع دستی دریایی، صنایع دستی استخوان، رودوزی های سنتی، آبگینه، صنایع دستی کاغذی، طراحی و نقاشی سنتی، سازهای سنتی، میناکاری و پیشه‌های وابسته به گروه‌های یاد شده می باشند</a:t>
            </a:r>
            <a:r>
              <a:rPr lang="en-US" sz="12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600"/>
              </a:spcAft>
            </a:pPr>
            <a:r>
              <a:rPr lang="fa-IR" sz="12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تبصره- تشخیص مصادیق صنایع دستی و اشخاص موضوع این ماده که فاقد بیمه تأمین اجتماعی می باشند جهت برخورداری از بیمه مذکور با سازمان میراث فرهنگی، صنایع دستی و گردشگری وزارت صنعت، معدن و تجارت می باشد</a:t>
            </a:r>
            <a:r>
              <a:rPr lang="en-US" sz="12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05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1" name="Oval 102">
            <a:extLst>
              <a:ext uri="{FF2B5EF4-FFF2-40B4-BE49-F238E27FC236}">
                <a16:creationId xmlns:a16="http://schemas.microsoft.com/office/drawing/2014/main" id="{DCE93860-DB23-4B40-BBE2-912891A8682A}"/>
              </a:ext>
            </a:extLst>
          </p:cNvPr>
          <p:cNvSpPr>
            <a:spLocks noChangeArrowheads="1"/>
          </p:cNvSpPr>
          <p:nvPr/>
        </p:nvSpPr>
        <p:spPr bwMode="gray">
          <a:xfrm>
            <a:off x="7894301" y="4133378"/>
            <a:ext cx="1152658" cy="10345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بند (14) تبصره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270401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35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305090" y="3833932"/>
            <a:ext cx="6934632" cy="88901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16"/>
              <a:defRPr/>
            </a:pPr>
            <a:r>
              <a:rPr lang="fa-IR" sz="1650" cap="small" dirty="0">
                <a:solidFill>
                  <a:prstClr val="black"/>
                </a:solidFill>
                <a:latin typeface="B Zar" panose="00000400000000000000" pitchFamily="2" charset="-78"/>
                <a:ea typeface="Calibri" panose="020F0502020204030204" pitchFamily="34" charset="0"/>
                <a:cs typeface="B Zar" panose="00000400000000000000" pitchFamily="2" charset="-78"/>
              </a:rPr>
              <a:t>رادار و تجهیزات کمک ناوبری هوانوردی، تجهیزات نظامی و اطلاعاتی موضوع </a:t>
            </a:r>
            <a:r>
              <a:rPr lang="fa-IR" sz="165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بندهای «پ»، «ت» و «ث» ماده (119) قانون امور گمرکی </a:t>
            </a:r>
            <a:r>
              <a:rPr lang="fa-IR" sz="1650" cap="small" dirty="0">
                <a:solidFill>
                  <a:prstClr val="black"/>
                </a:solidFill>
                <a:latin typeface="B Zar" panose="00000400000000000000" pitchFamily="2" charset="-78"/>
                <a:ea typeface="Calibri" panose="020F0502020204030204" pitchFamily="34" charset="0"/>
                <a:cs typeface="B Zar" panose="00000400000000000000" pitchFamily="2" charset="-78"/>
              </a:rPr>
              <a:t>با رعایت ترتیبات مقرر در بندهای مذکور</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a:t>
            </a:r>
            <a:endParaRPr lang="fa-IR" sz="1650"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
        <p:nvSpPr>
          <p:cNvPr id="12" name="AutoShape 146">
            <a:extLst>
              <a:ext uri="{FF2B5EF4-FFF2-40B4-BE49-F238E27FC236}">
                <a16:creationId xmlns:a16="http://schemas.microsoft.com/office/drawing/2014/main" id="{9B178837-80FF-468E-87BC-54C48BB8EE67}"/>
              </a:ext>
            </a:extLst>
          </p:cNvPr>
          <p:cNvSpPr>
            <a:spLocks noChangeArrowheads="1"/>
          </p:cNvSpPr>
          <p:nvPr/>
        </p:nvSpPr>
        <p:spPr bwMode="gray">
          <a:xfrm>
            <a:off x="429775" y="2946206"/>
            <a:ext cx="6553416" cy="57150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15"/>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انواع دارو و واکسن (انسانی و دامی)، لوازم مصرفی درمانی و لوازم توانبخشی؛</a:t>
            </a:r>
          </a:p>
        </p:txBody>
      </p:sp>
      <p:sp>
        <p:nvSpPr>
          <p:cNvPr id="11" name="AutoShape 146">
            <a:extLst>
              <a:ext uri="{FF2B5EF4-FFF2-40B4-BE49-F238E27FC236}">
                <a16:creationId xmlns:a16="http://schemas.microsoft.com/office/drawing/2014/main" id="{F29C3EF0-F798-4129-A64D-2C30D453FD61}"/>
              </a:ext>
            </a:extLst>
          </p:cNvPr>
          <p:cNvSpPr>
            <a:spLocks noChangeArrowheads="1"/>
          </p:cNvSpPr>
          <p:nvPr/>
        </p:nvSpPr>
        <p:spPr bwMode="gray">
          <a:xfrm>
            <a:off x="305090" y="5021999"/>
            <a:ext cx="6934632" cy="76377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r"/>
            <a:r>
              <a:rPr lang="fa-IR" sz="1650" cap="small" dirty="0">
                <a:solidFill>
                  <a:srgbClr val="FF0000"/>
                </a:solidFill>
                <a:cs typeface="B Zar" panose="00000400000000000000" pitchFamily="2" charset="-78"/>
              </a:rPr>
              <a:t>تبصره</a:t>
            </a:r>
            <a:r>
              <a:rPr lang="fa-IR" sz="1650" cap="small" dirty="0">
                <a:solidFill>
                  <a:prstClr val="black"/>
                </a:solidFill>
                <a:cs typeface="B Zar" panose="00000400000000000000" pitchFamily="2" charset="-78"/>
              </a:rPr>
              <a:t>- معافیت این جزء در خصوص اقلام موضوع بند «پ» ماده (119) قانون امور گمرکی </a:t>
            </a:r>
            <a:r>
              <a:rPr lang="fa-IR" sz="1650" cap="small" dirty="0" err="1">
                <a:solidFill>
                  <a:prstClr val="black"/>
                </a:solidFill>
                <a:cs typeface="B Zar" panose="00000400000000000000" pitchFamily="2" charset="-78"/>
              </a:rPr>
              <a:t>درحوزه</a:t>
            </a:r>
            <a:r>
              <a:rPr lang="fa-IR" sz="1650" cap="small" dirty="0">
                <a:solidFill>
                  <a:prstClr val="black"/>
                </a:solidFill>
                <a:cs typeface="B Zar" panose="00000400000000000000" pitchFamily="2" charset="-78"/>
              </a:rPr>
              <a:t> دفاعی با تأیید وزارت دفاع و پشتیبانی </a:t>
            </a:r>
            <a:r>
              <a:rPr lang="fa-IR" sz="1650" cap="small" dirty="0" err="1">
                <a:solidFill>
                  <a:prstClr val="black"/>
                </a:solidFill>
                <a:cs typeface="B Zar" panose="00000400000000000000" pitchFamily="2" charset="-78"/>
              </a:rPr>
              <a:t>نیرو‌های</a:t>
            </a:r>
            <a:r>
              <a:rPr lang="fa-IR" sz="1650" cap="small" dirty="0">
                <a:solidFill>
                  <a:prstClr val="black"/>
                </a:solidFill>
                <a:cs typeface="B Zar" panose="00000400000000000000" pitchFamily="2" charset="-78"/>
              </a:rPr>
              <a:t> مسلح قابل اعمال است.</a:t>
            </a:r>
          </a:p>
        </p:txBody>
      </p:sp>
    </p:spTree>
    <p:extLst>
      <p:ext uri="{BB962C8B-B14F-4D97-AF65-F5344CB8AC3E}">
        <p14:creationId xmlns:p14="http://schemas.microsoft.com/office/powerpoint/2010/main" val="2068565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97042" y="2569426"/>
            <a:ext cx="7850636" cy="3206666"/>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SzPct val="100000"/>
              <a:defRPr/>
            </a:pPr>
            <a:r>
              <a:rPr lang="fa-IR" sz="1350" cap="small" dirty="0">
                <a:solidFill>
                  <a:srgbClr val="FF0000"/>
                </a:solidFill>
                <a:latin typeface="B Zar" panose="00000400000000000000" pitchFamily="2" charset="-78"/>
                <a:ea typeface="Calibri" panose="020F0502020204030204" pitchFamily="34" charset="0"/>
                <a:cs typeface="B Zar" panose="00000400000000000000" pitchFamily="2" charset="-78"/>
              </a:rPr>
              <a:t>تبصره (1) - </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واردات کالاهای موضوع جزءهای (2)، (6)، (7)، (9)، (13)، (16) و (17) بند «الف» این ماده معاف از پرداخت مالیات و عوارض </a:t>
            </a:r>
            <a:b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b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می باشد. واردات کالاهای موضوع جزءهای (1)، (3) و (5) بند «الف» این ماده مشمول معافیت نبوده و مالیات و عوارض با نرخ استاندارد نه درصد (9%) در مبادی گمرکی به آن تعلق می گیرد. عرضه این کالاها در داخل کشور، مانند عرضه کالاهای مشابه داخلی از پرداخت مالیات و عوارض معاف است. در خصوص جزء (15) این بند، در صورتی که با تأیید وزیر بهداشت، درمان و آموزش پزشکی کالای مورد نظر مشابه داخلی نداشته باشد، واردات آن از پرداخت مالیات و عوارض معاف می باشد و اگر واردات کالای مورد نظر به دلیل کمبود تولید داخل نسب به نیاز بازار، ضرورت داشته باشد، واردات کالای مزبور با رعایت قانون حداکثر استفاده از توان تولیدی و خدماتی کشور و حمایت از کالای ایرانی، مشمول مالیات و عوارض با نرخ سه درصد (3%) در مبادی گمرکی می باشد. عرضه این کالاها در داخل کشور، مانند عرضه کالاهای مشابه داخلی از پرداخت مالیات و عوارض معاف است.</a:t>
            </a:r>
          </a:p>
        </p:txBody>
      </p:sp>
    </p:spTree>
    <p:extLst>
      <p:ext uri="{BB962C8B-B14F-4D97-AF65-F5344CB8AC3E}">
        <p14:creationId xmlns:p14="http://schemas.microsoft.com/office/powerpoint/2010/main" val="2125899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97042" y="2666440"/>
            <a:ext cx="7976695" cy="3061941"/>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rtl="1">
              <a:lnSpc>
                <a:spcPct val="150000"/>
              </a:lnSpc>
              <a:spcAft>
                <a:spcPts val="600"/>
              </a:spcAft>
            </a:pPr>
            <a:r>
              <a:rPr lang="ar-SA" sz="1200" b="1" dirty="0">
                <a:latin typeface="B Zar" panose="00000400000000000000" pitchFamily="2" charset="-78"/>
                <a:ea typeface="Calibri" panose="020F0502020204030204" pitchFamily="34" charset="0"/>
                <a:cs typeface="B Zar" panose="00000400000000000000" pitchFamily="2" charset="-78"/>
              </a:rPr>
              <a:t>تبصره (2)  -</a:t>
            </a:r>
            <a:r>
              <a:rPr lang="ar-SA" sz="1350" dirty="0">
                <a:latin typeface="Calibri" panose="020F0502020204030204" pitchFamily="34" charset="0"/>
                <a:ea typeface="Calibri" panose="020F0502020204030204" pitchFamily="34" charset="0"/>
                <a:cs typeface="B Zar" panose="00000400000000000000" pitchFamily="2" charset="-78"/>
              </a:rPr>
              <a:t> تولید کنندگان و یا عرضه کنندگان کالاهای موضوع این بند مکلفند که برچسب معافیت از مالیات بر ارزش افزوده را بر روی بسته بندی کالاهای مذکور درج نمایند. سازمان مکلف است فهرست کالاها و خدمات معاف از مالیات و عوارض را از طریق شیوه های مناسب از جمله درج در سامانه عملیات الکترونیکی سازمان به اطلاع عموم مردم برساند. سازمان مکلف است امکان دریافت گزارش‌های مردمی مبنی بر دریافت مالیات و عوارض توسط  عرضه کنندگان کالاها و خدمات معاف از مالیات و عوارض را از طریق سامانه عملیات الکترونیکی خود و استرداد مبالغ اضافه دریافتی از خریداران فراهم نماید. دریافت مالیات و عوارض کالاها و خدمات معاف توسط عرضه کنندگان آنها مشمول جریمه ای معادل دو برابر مالیات و عوارض دریافتی بوده و قابل بخشودگی نمی باشد. سازمان مکلف است حداکثر سه ماه پس از دریافت گزارش، نسبت به تأیید یا رد و حسب مورد  استرداد مبالغ اضافه دریافتی  از خریداران اقدام نماید. نحوه استرداد این مبالغ به موجب دستورالعملی است که حداکثر پس از سه ماه از لازم الاجراء شدن این قانون توسط سازمان با همکاری اتاق بازرگانی، صنایع، معادن وکشاورزی ایران تهیه و به تصویب وزیر امور اقتصادی و دارایی می رسد.</a:t>
            </a:r>
            <a:endPar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6718131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485900" y="1285875"/>
            <a:ext cx="5939659" cy="4694875"/>
          </a:xfrm>
          <a:prstGeom prst="rect">
            <a:avLst/>
          </a:prstGeom>
          <a:noFill/>
        </p:spPr>
        <p:txBody>
          <a:bodyPr wrap="square" rtlCol="0">
            <a:spAutoFit/>
          </a:bodyPr>
          <a:lstStyle/>
          <a:p>
            <a:pPr algn="r" rtl="1">
              <a:lnSpc>
                <a:spcPct val="150000"/>
              </a:lnSpc>
            </a:pPr>
            <a:r>
              <a:rPr lang="fa-IR" sz="2100" b="1" dirty="0">
                <a:solidFill>
                  <a:srgbClr val="C00000"/>
                </a:solidFill>
                <a:cs typeface="B Titr" pitchFamily="2" charset="-78"/>
              </a:rPr>
              <a:t>اهمیت وضرورت آشنایی با قوانین و مقررات مالیاتی</a:t>
            </a:r>
            <a:r>
              <a:rPr lang="fa-IR" sz="2100" b="1" dirty="0">
                <a:solidFill>
                  <a:srgbClr val="C00000"/>
                </a:solidFill>
                <a:cs typeface="B Titr" pitchFamily="2" charset="-78"/>
              </a:rPr>
              <a:t>:</a:t>
            </a:r>
            <a:endParaRPr lang="fa-IR" b="1" dirty="0">
              <a:solidFill>
                <a:schemeClr val="bg1"/>
              </a:solidFill>
              <a:cs typeface="B Titr" pitchFamily="2" charset="-78"/>
            </a:endParaRPr>
          </a:p>
          <a:p>
            <a:pPr algn="r" rtl="1">
              <a:lnSpc>
                <a:spcPct val="150000"/>
              </a:lnSpc>
            </a:pPr>
            <a:r>
              <a:rPr lang="fa-IR" sz="1800" b="1" dirty="0">
                <a:solidFill>
                  <a:srgbClr val="002060"/>
                </a:solidFill>
                <a:cs typeface="B Titr" pitchFamily="2" charset="-78"/>
              </a:rPr>
              <a:t>پرداخت مالیات یک امر قانونی می </a:t>
            </a:r>
            <a:r>
              <a:rPr lang="fa-IR" sz="1800" b="1" dirty="0">
                <a:solidFill>
                  <a:srgbClr val="002060"/>
                </a:solidFill>
                <a:cs typeface="B Titr" pitchFamily="2" charset="-78"/>
              </a:rPr>
              <a:t>باشد(اصل 51 قانون اساسی)</a:t>
            </a:r>
            <a:endParaRPr lang="fa-IR" sz="1800" b="1" dirty="0">
              <a:solidFill>
                <a:srgbClr val="002060"/>
              </a:solidFill>
              <a:cs typeface="B Titr" pitchFamily="2" charset="-78"/>
            </a:endParaRPr>
          </a:p>
          <a:p>
            <a:pPr algn="r" rtl="1">
              <a:lnSpc>
                <a:spcPct val="150000"/>
              </a:lnSpc>
            </a:pPr>
            <a:r>
              <a:rPr lang="fa-IR" sz="1800" b="1" dirty="0">
                <a:solidFill>
                  <a:srgbClr val="002060"/>
                </a:solidFill>
                <a:cs typeface="B Titr" pitchFamily="2" charset="-78"/>
              </a:rPr>
              <a:t>عدم انجام وظایف و تکالیف قانونی جرم محسوب میگردد(ماده 274 ق.م.م)</a:t>
            </a:r>
          </a:p>
          <a:p>
            <a:pPr algn="r" rtl="1">
              <a:lnSpc>
                <a:spcPct val="150000"/>
              </a:lnSpc>
            </a:pPr>
            <a:r>
              <a:rPr lang="fa-IR" sz="1800" b="1" dirty="0">
                <a:solidFill>
                  <a:srgbClr val="002060"/>
                </a:solidFill>
                <a:cs typeface="B Titr" pitchFamily="2" charset="-78"/>
              </a:rPr>
              <a:t>اعمال مالیات با </a:t>
            </a:r>
            <a:r>
              <a:rPr lang="fa-IR" sz="1800" b="1" dirty="0">
                <a:solidFill>
                  <a:srgbClr val="002060"/>
                </a:solidFill>
                <a:cs typeface="B Titr" pitchFamily="2" charset="-78"/>
              </a:rPr>
              <a:t>نرخ صفر </a:t>
            </a:r>
            <a:r>
              <a:rPr lang="fa-IR" sz="1800" b="1" dirty="0">
                <a:solidFill>
                  <a:srgbClr val="002060"/>
                </a:solidFill>
                <a:cs typeface="B Titr" pitchFamily="2" charset="-78"/>
              </a:rPr>
              <a:t> </a:t>
            </a:r>
            <a:r>
              <a:rPr lang="fa-IR" sz="1800" b="1" dirty="0">
                <a:solidFill>
                  <a:srgbClr val="002060"/>
                </a:solidFill>
                <a:cs typeface="B Titr" pitchFamily="2" charset="-78"/>
              </a:rPr>
              <a:t>در قانون اصلاحی مصوب31/4/94 (تبصره 1ماده 146مکرر </a:t>
            </a:r>
            <a:r>
              <a:rPr lang="fa-IR" sz="1800" b="1" dirty="0">
                <a:solidFill>
                  <a:srgbClr val="002060"/>
                </a:solidFill>
                <a:cs typeface="B Titr" pitchFamily="2" charset="-78"/>
              </a:rPr>
              <a:t>ق.م.م)در خصوص معافیتها </a:t>
            </a:r>
            <a:r>
              <a:rPr lang="fa-IR" sz="1500" b="1" dirty="0">
                <a:solidFill>
                  <a:srgbClr val="002060"/>
                </a:solidFill>
                <a:cs typeface="B Titr" pitchFamily="2" charset="-78"/>
              </a:rPr>
              <a:t> </a:t>
            </a:r>
            <a:endParaRPr lang="fa-IR" sz="1500" b="1" dirty="0">
              <a:solidFill>
                <a:srgbClr val="002060"/>
              </a:solidFill>
              <a:cs typeface="B Titr" pitchFamily="2" charset="-78"/>
            </a:endParaRPr>
          </a:p>
          <a:p>
            <a:pPr>
              <a:lnSpc>
                <a:spcPct val="150000"/>
              </a:lnSpc>
            </a:pPr>
            <a:endParaRPr lang="fa-IR" sz="900" b="1" dirty="0">
              <a:solidFill>
                <a:srgbClr val="002060"/>
              </a:solidFill>
              <a:cs typeface="B Titr" pitchFamily="2" charset="-78"/>
            </a:endParaRPr>
          </a:p>
          <a:p>
            <a:pPr marL="0" indent="0" algn="just" rtl="1">
              <a:lnSpc>
                <a:spcPct val="150000"/>
              </a:lnSpc>
              <a:buNone/>
            </a:pPr>
            <a:r>
              <a:rPr lang="fa-IR" sz="1350" b="1" dirty="0">
                <a:solidFill>
                  <a:schemeClr val="bg1"/>
                </a:solidFill>
                <a:cs typeface="B Titr" pitchFamily="2" charset="-78"/>
              </a:rPr>
              <a:t>بب</a:t>
            </a:r>
            <a:r>
              <a:rPr lang="fa-IR" sz="1350" b="1" dirty="0">
                <a:solidFill>
                  <a:srgbClr val="FF0000"/>
                </a:solidFill>
                <a:cs typeface="B Titr" pitchFamily="2" charset="-78"/>
              </a:rPr>
              <a:t>-هیچ امر و نهیی در کلام مقنن وجود ندارد که لازم الاتباع نباشد یعنی همین که موضوعی حیثیت قانونی یافت به هر حال لازم الاجراست و اعتذار اشخاص به جهل و بی سوادی رافع تکلیف نخواهد بود.(نظریه اداره کل حقوقی قوه قضاییه به شماره 7/7477مورخ11/12/77)</a:t>
            </a:r>
            <a:endParaRPr lang="fa-IR" sz="1350" b="1" dirty="0">
              <a:solidFill>
                <a:srgbClr val="FF0000"/>
              </a:solidFill>
              <a:cs typeface="B Titr" pitchFamily="2" charset="-78"/>
            </a:endParaRPr>
          </a:p>
        </p:txBody>
      </p:sp>
    </p:spTree>
    <p:extLst>
      <p:ext uri="{BB962C8B-B14F-4D97-AF65-F5344CB8AC3E}">
        <p14:creationId xmlns:p14="http://schemas.microsoft.com/office/powerpoint/2010/main" val="2086880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marL="274320" indent="-274320" algn="ctr" defTabSz="342900" rtl="1">
              <a:lnSpc>
                <a:spcPct val="115000"/>
              </a:lnSpc>
              <a:buClr>
                <a:prstClr val="white"/>
              </a:buClr>
              <a:buSzPct val="100000"/>
              <a:buFont typeface="Arial"/>
              <a:buChar char="•"/>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الف: کالاها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97042" y="2666440"/>
            <a:ext cx="7976695" cy="3061941"/>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rtl="1">
              <a:lnSpc>
                <a:spcPct val="150000"/>
              </a:lnSpc>
              <a:spcAft>
                <a:spcPts val="600"/>
              </a:spcAft>
            </a:pPr>
            <a:r>
              <a:rPr lang="ar-SA" sz="1650" b="1" dirty="0">
                <a:latin typeface="B Zar" panose="00000400000000000000" pitchFamily="2" charset="-78"/>
                <a:ea typeface="Calibri" panose="020F0502020204030204" pitchFamily="34" charset="0"/>
                <a:cs typeface="B Zar" panose="00000400000000000000" pitchFamily="2" charset="-78"/>
              </a:rPr>
              <a:t>تبصره (3)  -</a:t>
            </a:r>
            <a:r>
              <a:rPr lang="ar-SA" sz="1650" dirty="0">
                <a:latin typeface="Calibri" panose="020F0502020204030204" pitchFamily="34" charset="0"/>
                <a:ea typeface="Calibri" panose="020F0502020204030204" pitchFamily="34" charset="0"/>
                <a:cs typeface="B Zar" panose="00000400000000000000" pitchFamily="2" charset="-78"/>
              </a:rPr>
              <a:t> واردات کالاهای اهدایی به صورت بلاعوض به جمعیت هلال احمر جمهوری اسلامی ایران، سازمان اورژانس کشور، سازمان بهزیستی کشور، آستان‌های مقدسه و کمیته امداد امام خمینی (ره) با تأیید وزیر امور اقتصادی و دارایی، حوزه های علمیه با تأیید مرکز مدیریت حوزه علمیه استان مربوط و مؤسسات خیریه با اعلام مراجع صادر کننده مجوز آنها و تأیید وزیر امور اقتصادی و دارایی از پرداخت مالیات و عوارض معاف است؛</a:t>
            </a:r>
            <a:endParaRPr lang="en-US" sz="1650" dirty="0">
              <a:latin typeface="Calibri" panose="020F0502020204030204" pitchFamily="34" charset="0"/>
              <a:ea typeface="Calibri" panose="020F0502020204030204" pitchFamily="34" charset="0"/>
              <a:cs typeface="Arial" panose="020B0604020202020204" pitchFamily="34" charset="0"/>
            </a:endParaRPr>
          </a:p>
          <a:p>
            <a:pPr marL="342900" indent="-342900" algn="justLow" rtl="1">
              <a:lnSpc>
                <a:spcPct val="150000"/>
              </a:lnSpc>
              <a:spcAft>
                <a:spcPts val="600"/>
              </a:spcAft>
            </a:pPr>
            <a:r>
              <a:rPr lang="ar-SA" sz="1650" b="1" dirty="0">
                <a:latin typeface="B Zar" panose="00000400000000000000" pitchFamily="2" charset="-78"/>
                <a:ea typeface="Calibri" panose="020F0502020204030204" pitchFamily="34" charset="0"/>
                <a:cs typeface="B Zar" panose="00000400000000000000" pitchFamily="2" charset="-78"/>
              </a:rPr>
              <a:t>تبصره (4) </a:t>
            </a:r>
            <a:r>
              <a:rPr lang="ar-SA" sz="1650" b="1" dirty="0">
                <a:latin typeface="B Zar" panose="00000400000000000000" pitchFamily="2" charset="-78"/>
                <a:ea typeface="Calibri" panose="020F0502020204030204" pitchFamily="34" charset="0"/>
                <a:cs typeface="Arial" panose="020B0604020202020204" pitchFamily="34" charset="0"/>
              </a:rPr>
              <a:t>–</a:t>
            </a:r>
            <a:r>
              <a:rPr lang="ar-SA" sz="1650" dirty="0">
                <a:latin typeface="Calibri" panose="020F0502020204030204" pitchFamily="34" charset="0"/>
                <a:ea typeface="Calibri" panose="020F0502020204030204" pitchFamily="34" charset="0"/>
                <a:cs typeface="B Zar" panose="00000400000000000000" pitchFamily="2" charset="-78"/>
              </a:rPr>
              <a:t> اعمال معافیت‌های مالیاتی در خصوص مواد خوراکی مذکور در اجزای این بند، منوط به اخذ گواهی سلامت محصول از مراجع قانونی ذی صلاح از قبیل سازمان ملی استاندارد ایران و سازمان غذا و دارو است. </a:t>
            </a:r>
            <a:endParaRPr lang="en-US" sz="165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0960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204008" y="2605999"/>
            <a:ext cx="6284546" cy="57150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200000"/>
              </a:lnSpc>
              <a:buSzPct val="100000"/>
              <a:buFont typeface="+mj-lt"/>
              <a:buAutoNum type="arabicPeriod"/>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درمانی، تشخیصی و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پیشگیری، خدمات توانبخشی و حمایتی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و خدمات آرامستان ها؛</a:t>
            </a:r>
          </a:p>
        </p:txBody>
      </p:sp>
      <p:sp>
        <p:nvSpPr>
          <p:cNvPr id="9" name="AutoShape 132">
            <a:extLst>
              <a:ext uri="{FF2B5EF4-FFF2-40B4-BE49-F238E27FC236}">
                <a16:creationId xmlns:a16="http://schemas.microsoft.com/office/drawing/2014/main" id="{4253BF05-F4F3-43FD-935B-CC31A0DA2E07}"/>
              </a:ext>
            </a:extLst>
          </p:cNvPr>
          <p:cNvSpPr>
            <a:spLocks noChangeArrowheads="1"/>
          </p:cNvSpPr>
          <p:nvPr/>
        </p:nvSpPr>
        <p:spPr bwMode="gray">
          <a:xfrm rot="10800000" flipH="1">
            <a:off x="7566946" y="3822498"/>
            <a:ext cx="1343600" cy="1648016"/>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1" name="Oval 102">
            <a:extLst>
              <a:ext uri="{FF2B5EF4-FFF2-40B4-BE49-F238E27FC236}">
                <a16:creationId xmlns:a16="http://schemas.microsoft.com/office/drawing/2014/main" id="{7CBE3DB2-B6AA-4949-A02F-8EF60A9EE4A9}"/>
              </a:ext>
            </a:extLst>
          </p:cNvPr>
          <p:cNvSpPr>
            <a:spLocks noChangeArrowheads="1"/>
          </p:cNvSpPr>
          <p:nvPr/>
        </p:nvSpPr>
        <p:spPr bwMode="gray">
          <a:xfrm>
            <a:off x="7894301" y="4133378"/>
            <a:ext cx="1152658" cy="1034511"/>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(1) بند (ب) (ماده) (9)</a:t>
            </a:r>
            <a:endParaRPr lang="en-US" sz="1350" b="1" dirty="0">
              <a:solidFill>
                <a:prstClr val="black"/>
              </a:solidFill>
              <a:latin typeface="Century Schoolbook"/>
              <a:cs typeface="B Nazanin" panose="00000400000000000000" pitchFamily="2" charset="-78"/>
            </a:endParaRPr>
          </a:p>
        </p:txBody>
      </p:sp>
      <p:sp>
        <p:nvSpPr>
          <p:cNvPr id="12" name="Rectangle: Rounded Corners 11">
            <a:extLst>
              <a:ext uri="{FF2B5EF4-FFF2-40B4-BE49-F238E27FC236}">
                <a16:creationId xmlns:a16="http://schemas.microsoft.com/office/drawing/2014/main" id="{BFCDDA1D-BD6B-4427-992F-592D2E610A13}"/>
              </a:ext>
            </a:extLst>
          </p:cNvPr>
          <p:cNvSpPr/>
          <p:nvPr/>
        </p:nvSpPr>
        <p:spPr>
          <a:xfrm>
            <a:off x="97042" y="3680502"/>
            <a:ext cx="7258559" cy="17659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endParaRPr lang="fa-IR" sz="1200" dirty="0">
              <a:solidFill>
                <a:schemeClr val="tx1"/>
              </a:solidFill>
              <a:highlight>
                <a:srgbClr val="FFFF00"/>
              </a:highlight>
              <a:latin typeface="Times New Roman" panose="02020603050405020304" pitchFamily="18" charset="0"/>
              <a:cs typeface="B Zar" panose="00000400000000000000" pitchFamily="2" charset="-78"/>
            </a:endParaRPr>
          </a:p>
          <a:p>
            <a:pPr algn="r" rtl="1">
              <a:lnSpc>
                <a:spcPct val="150000"/>
              </a:lnSpc>
            </a:pPr>
            <a:r>
              <a:rPr lang="fa-IR" sz="1200" dirty="0">
                <a:solidFill>
                  <a:schemeClr val="tx1"/>
                </a:solidFill>
                <a:highlight>
                  <a:srgbClr val="FFFF00"/>
                </a:highlight>
                <a:latin typeface="Times New Roman" panose="02020603050405020304" pitchFamily="18" charset="0"/>
                <a:cs typeface="B Zar" panose="00000400000000000000" pitchFamily="2" charset="-78"/>
              </a:rPr>
              <a:t>بند « چ» ماده (1) </a:t>
            </a:r>
            <a:r>
              <a:rPr lang="fa-IR" sz="1200" dirty="0" err="1">
                <a:solidFill>
                  <a:schemeClr val="tx1"/>
                </a:solidFill>
                <a:highlight>
                  <a:srgbClr val="FFFF00"/>
                </a:highlight>
                <a:latin typeface="Times New Roman" panose="02020603050405020304" pitchFamily="18" charset="0"/>
                <a:cs typeface="B Zar" panose="00000400000000000000" pitchFamily="2" charset="-78"/>
              </a:rPr>
              <a:t>آیین‌نامه</a:t>
            </a:r>
            <a:r>
              <a:rPr lang="fa-IR" sz="1200" dirty="0">
                <a:solidFill>
                  <a:schemeClr val="tx1"/>
                </a:solidFill>
                <a:highlight>
                  <a:srgbClr val="FFFF00"/>
                </a:highlight>
                <a:latin typeface="Times New Roman" panose="02020603050405020304" pitchFamily="18" charset="0"/>
                <a:cs typeface="B Zar" panose="00000400000000000000" pitchFamily="2" charset="-78"/>
              </a:rPr>
              <a:t> </a:t>
            </a:r>
            <a:r>
              <a:rPr lang="fa-IR" sz="1200"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اجرایی بند « ظ» تبصره (14) قانون بودجه سال 1386 کل کشور</a:t>
            </a:r>
            <a:endParaRPr lang="en-US" sz="1200" dirty="0">
              <a:solidFill>
                <a:schemeClr val="tx1"/>
              </a:solidFill>
              <a:latin typeface="Times New Roman" panose="02020603050405020304" pitchFamily="18" charset="0"/>
              <a:ea typeface="Times New Roman" panose="02020603050405020304" pitchFamily="18" charset="0"/>
            </a:endParaRPr>
          </a:p>
          <a:p>
            <a:pPr algn="just" rtl="1">
              <a:lnSpc>
                <a:spcPct val="150000"/>
              </a:lnSpc>
            </a:pPr>
            <a:r>
              <a:rPr lang="fa-IR" sz="1200" dirty="0">
                <a:solidFill>
                  <a:schemeClr val="tx1"/>
                </a:solidFill>
                <a:latin typeface="Times New Roman" panose="02020603050405020304" pitchFamily="18" charset="0"/>
                <a:cs typeface="B Zar" panose="00000400000000000000" pitchFamily="2" charset="-78"/>
              </a:rPr>
              <a:t>چ ـ خدمات پیشگیری: </a:t>
            </a:r>
            <a:r>
              <a:rPr lang="fa-IR" sz="1200" dirty="0" err="1">
                <a:solidFill>
                  <a:schemeClr val="tx1"/>
                </a:solidFill>
                <a:latin typeface="Times New Roman" panose="02020603050405020304" pitchFamily="18" charset="0"/>
                <a:cs typeface="B Zar" panose="00000400000000000000" pitchFamily="2" charset="-78"/>
              </a:rPr>
              <a:t>مجموعه‌ای</a:t>
            </a:r>
            <a:r>
              <a:rPr lang="fa-IR" sz="1200" dirty="0">
                <a:solidFill>
                  <a:schemeClr val="tx1"/>
                </a:solidFill>
                <a:latin typeface="Times New Roman" panose="02020603050405020304" pitchFamily="18" charset="0"/>
                <a:cs typeface="B Zar" panose="00000400000000000000" pitchFamily="2" charset="-78"/>
              </a:rPr>
              <a:t> از اقدامات هدفمند، شامل ارایه خدمات تخصصی اجتماعی، </a:t>
            </a:r>
            <a:r>
              <a:rPr lang="fa-IR" sz="1200" dirty="0" err="1">
                <a:solidFill>
                  <a:schemeClr val="tx1"/>
                </a:solidFill>
                <a:latin typeface="Times New Roman" panose="02020603050405020304" pitchFamily="18" charset="0"/>
                <a:cs typeface="B Zar" panose="00000400000000000000" pitchFamily="2" charset="-78"/>
              </a:rPr>
              <a:t>مشاوره‌ای</a:t>
            </a:r>
            <a:r>
              <a:rPr lang="fa-IR" sz="1200" dirty="0">
                <a:solidFill>
                  <a:schemeClr val="tx1"/>
                </a:solidFill>
                <a:latin typeface="Times New Roman" panose="02020603050405020304" pitchFamily="18" charset="0"/>
                <a:cs typeface="B Zar" panose="00000400000000000000" pitchFamily="2" charset="-78"/>
              </a:rPr>
              <a:t>، آموزشی، </a:t>
            </a:r>
            <a:r>
              <a:rPr lang="fa-IR" sz="1200" dirty="0" err="1">
                <a:solidFill>
                  <a:schemeClr val="tx1"/>
                </a:solidFill>
                <a:latin typeface="Times New Roman" panose="02020603050405020304" pitchFamily="18" charset="0"/>
                <a:cs typeface="B Zar" panose="00000400000000000000" pitchFamily="2" charset="-78"/>
              </a:rPr>
              <a:t>آگاه‌سازی</a:t>
            </a:r>
            <a:r>
              <a:rPr lang="fa-IR" sz="1200" dirty="0">
                <a:solidFill>
                  <a:schemeClr val="tx1"/>
                </a:solidFill>
                <a:latin typeface="Times New Roman" panose="02020603050405020304" pitchFamily="18" charset="0"/>
                <a:cs typeface="B Zar" panose="00000400000000000000" pitchFamily="2" charset="-78"/>
              </a:rPr>
              <a:t>، </a:t>
            </a:r>
            <a:r>
              <a:rPr lang="fa-IR" sz="1200" dirty="0" err="1">
                <a:solidFill>
                  <a:schemeClr val="tx1"/>
                </a:solidFill>
                <a:latin typeface="Times New Roman" panose="02020603050405020304" pitchFamily="18" charset="0"/>
                <a:cs typeface="B Zar" panose="00000400000000000000" pitchFamily="2" charset="-78"/>
              </a:rPr>
              <a:t>غربال‌گری</a:t>
            </a:r>
            <a:r>
              <a:rPr lang="fa-IR" sz="1200" dirty="0">
                <a:solidFill>
                  <a:schemeClr val="tx1"/>
                </a:solidFill>
                <a:latin typeface="Times New Roman" panose="02020603050405020304" pitchFamily="18" charset="0"/>
                <a:cs typeface="B Zar" panose="00000400000000000000" pitchFamily="2" charset="-78"/>
              </a:rPr>
              <a:t> در جهت </a:t>
            </a:r>
            <a:r>
              <a:rPr lang="fa-IR" sz="1200" dirty="0" err="1">
                <a:solidFill>
                  <a:schemeClr val="tx1"/>
                </a:solidFill>
                <a:latin typeface="Times New Roman" panose="02020603050405020304" pitchFamily="18" charset="0"/>
                <a:cs typeface="B Zar" panose="00000400000000000000" pitchFamily="2" charset="-78"/>
              </a:rPr>
              <a:t>توانمندسازی</a:t>
            </a:r>
            <a:r>
              <a:rPr lang="fa-IR" sz="1200" dirty="0">
                <a:solidFill>
                  <a:schemeClr val="tx1"/>
                </a:solidFill>
                <a:latin typeface="Times New Roman" panose="02020603050405020304" pitchFamily="18" charset="0"/>
                <a:cs typeface="B Zar" panose="00000400000000000000" pitchFamily="2" charset="-78"/>
              </a:rPr>
              <a:t> آحاد جامعه به </a:t>
            </a:r>
            <a:r>
              <a:rPr lang="fa-IR" sz="1200" dirty="0" err="1">
                <a:solidFill>
                  <a:schemeClr val="tx1"/>
                </a:solidFill>
                <a:latin typeface="Times New Roman" panose="02020603050405020304" pitchFamily="18" charset="0"/>
                <a:cs typeface="B Zar" panose="00000400000000000000" pitchFamily="2" charset="-78"/>
              </a:rPr>
              <a:t>منظورپیشگیری</a:t>
            </a:r>
            <a:r>
              <a:rPr lang="fa-IR" sz="1200" dirty="0">
                <a:solidFill>
                  <a:schemeClr val="tx1"/>
                </a:solidFill>
                <a:latin typeface="Times New Roman" panose="02020603050405020304" pitchFamily="18" charset="0"/>
                <a:cs typeface="B Zar" panose="00000400000000000000" pitchFamily="2" charset="-78"/>
              </a:rPr>
              <a:t> و کاهش آسیبهای اجتماعی، معلولیتها و ارتقای سطح سلامت روان اجتماعی </a:t>
            </a:r>
            <a:r>
              <a:rPr lang="fa-IR" sz="1200" dirty="0" err="1">
                <a:solidFill>
                  <a:schemeClr val="tx1"/>
                </a:solidFill>
                <a:latin typeface="Times New Roman" panose="02020603050405020304" pitchFamily="18" charset="0"/>
                <a:cs typeface="B Zar" panose="00000400000000000000" pitchFamily="2" charset="-78"/>
              </a:rPr>
              <a:t>وپیشگیری</a:t>
            </a:r>
            <a:r>
              <a:rPr lang="fa-IR" sz="1200" dirty="0">
                <a:solidFill>
                  <a:schemeClr val="tx1"/>
                </a:solidFill>
                <a:latin typeface="Times New Roman" panose="02020603050405020304" pitchFamily="18" charset="0"/>
                <a:cs typeface="B Zar" panose="00000400000000000000" pitchFamily="2" charset="-78"/>
              </a:rPr>
              <a:t> و درمان معتادان است که مطابق قوانین، </a:t>
            </a:r>
            <a:r>
              <a:rPr lang="fa-IR" sz="1200" dirty="0" err="1">
                <a:solidFill>
                  <a:schemeClr val="tx1"/>
                </a:solidFill>
                <a:latin typeface="Times New Roman" panose="02020603050405020304" pitchFamily="18" charset="0"/>
                <a:cs typeface="B Zar" panose="00000400000000000000" pitchFamily="2" charset="-78"/>
              </a:rPr>
              <a:t>آیین‌نامه‌ها</a:t>
            </a:r>
            <a:r>
              <a:rPr lang="fa-IR" sz="1200" dirty="0">
                <a:solidFill>
                  <a:schemeClr val="tx1"/>
                </a:solidFill>
                <a:latin typeface="Times New Roman" panose="02020603050405020304" pitchFamily="18" charset="0"/>
                <a:cs typeface="B Zar" panose="00000400000000000000" pitchFamily="2" charset="-78"/>
              </a:rPr>
              <a:t> و دستورالعملهای </a:t>
            </a:r>
            <a:r>
              <a:rPr lang="fa-IR" sz="1200" dirty="0" err="1">
                <a:solidFill>
                  <a:schemeClr val="tx1"/>
                </a:solidFill>
                <a:latin typeface="Times New Roman" panose="02020603050405020304" pitchFamily="18" charset="0"/>
                <a:cs typeface="B Zar" panose="00000400000000000000" pitchFamily="2" charset="-78"/>
              </a:rPr>
              <a:t>مربوطعرضه</a:t>
            </a:r>
            <a:r>
              <a:rPr lang="fa-IR" sz="1200" dirty="0">
                <a:solidFill>
                  <a:schemeClr val="tx1"/>
                </a:solidFill>
                <a:latin typeface="Times New Roman" panose="02020603050405020304" pitchFamily="18" charset="0"/>
                <a:cs typeface="B Zar" panose="00000400000000000000" pitchFamily="2" charset="-78"/>
              </a:rPr>
              <a:t> </a:t>
            </a:r>
            <a:r>
              <a:rPr lang="fa-IR" sz="1200" dirty="0" err="1">
                <a:solidFill>
                  <a:schemeClr val="tx1"/>
                </a:solidFill>
                <a:latin typeface="Times New Roman" panose="02020603050405020304" pitchFamily="18" charset="0"/>
                <a:cs typeface="B Zar" panose="00000400000000000000" pitchFamily="2" charset="-78"/>
              </a:rPr>
              <a:t>می‌شود</a:t>
            </a:r>
            <a:r>
              <a:rPr lang="fa-IR" sz="1200" dirty="0">
                <a:solidFill>
                  <a:schemeClr val="tx1"/>
                </a:solidFill>
                <a:latin typeface="Times New Roman" panose="02020603050405020304" pitchFamily="18" charset="0"/>
                <a:cs typeface="B Zar" panose="00000400000000000000" pitchFamily="2" charset="-78"/>
              </a:rPr>
              <a:t>.</a:t>
            </a:r>
            <a:endParaRPr lang="en-US" sz="1200" dirty="0">
              <a:solidFill>
                <a:schemeClr val="tx1"/>
              </a:solidFill>
              <a:latin typeface="Times New Roman" panose="02020603050405020304" pitchFamily="18" charset="0"/>
              <a:cs typeface="B Zar" panose="00000400000000000000" pitchFamily="2" charset="-78"/>
            </a:endParaRPr>
          </a:p>
          <a:p>
            <a:pPr algn="just" rtl="1">
              <a:lnSpc>
                <a:spcPct val="150000"/>
              </a:lnSpc>
            </a:pPr>
            <a:endParaRPr lang="fa-IR" sz="1200" dirty="0">
              <a:solidFill>
                <a:schemeClr val="tx1"/>
              </a:solidFill>
              <a:latin typeface="Times New Roman" panose="02020603050405020304" pitchFamily="18" charset="0"/>
              <a:ea typeface="Times New Roman" panose="02020603050405020304" pitchFamily="18" charset="0"/>
            </a:endParaRPr>
          </a:p>
          <a:p>
            <a:pPr algn="just" rtl="1">
              <a:lnSpc>
                <a:spcPct val="150000"/>
              </a:lnSpc>
            </a:pPr>
            <a:endParaRPr lang="fa-IR" sz="1200" dirty="0">
              <a:solidFill>
                <a:schemeClr val="tx1"/>
              </a:solidFill>
              <a:latin typeface="Times New Roman" panose="02020603050405020304" pitchFamily="18" charset="0"/>
              <a:ea typeface="Times New Roman" panose="02020603050405020304" pitchFamily="18" charset="0"/>
            </a:endParaRPr>
          </a:p>
          <a:p>
            <a:pPr algn="just" rtl="1">
              <a:lnSpc>
                <a:spcPct val="150000"/>
              </a:lnSpc>
            </a:pPr>
            <a:endParaRPr lang="fa-IR" sz="1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11039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1"/>
            <a:ext cx="7589513" cy="282870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2.	خدمات درمانی و پیشگیری دامی وگیاهی، واحدهای ماشینی کردن (مکانیزاسیون) آب کشاورزی، کشت بافت و تولید اندام های تکثیری گیاهان؛</a:t>
            </a:r>
          </a:p>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3.	خدمات زینک، چاپ، انتشار روزنامه اعم از کاغذی یا الکترونیکی، کتاب، نشریه و خدمات نشر و توزیع آنها به استثنای مؤسسات کمک آموزشی و کنکور و هر گونه تبلیغات کالاها و خدمات داخلی در روزنامه ها و نشریات؛</a:t>
            </a:r>
          </a:p>
          <a:p>
            <a:pPr algn="justLow" defTabSz="342900" rtl="1">
              <a:lnSpc>
                <a:spcPct val="200000"/>
              </a:lnSpc>
              <a:buClr>
                <a:prstClr val="white"/>
              </a:buClr>
              <a:buSzPct val="100000"/>
              <a:defRPr/>
            </a:pPr>
            <a:endPar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470685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1"/>
            <a:ext cx="7589513" cy="282870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200000"/>
              </a:lnSpc>
              <a:buSzPct val="100000"/>
              <a:buFont typeface="+mj-lt"/>
              <a:buAutoNum type="arabicPeriod" startAt="4"/>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ارائه خدماتی که مابه ازای آن به صورت حقوق و دستمزد پرداخت می شود در صورتی که مشمول فصل مالیات بر درآمد حقوق موضوع قانون مالیات های مستقیم باشد؛</a:t>
            </a:r>
          </a:p>
          <a:p>
            <a:pPr algn="justLow" defTabSz="342900" rtl="1">
              <a:lnSpc>
                <a:spcPct val="20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 در ارائه خدت توسط شرکت های تأمین نیروی انسانی و شرکتهایی که از طریق قراردادهای حجمی خدمات خود را با در اختیار گذاشتن نیروی کار به متقاضی ارائه می کنند (مانند شرکتهای ارائه دهنده خدمات پرستاری و خدمات نظافتی)، بخشی از قرارداد که مربوط به هزینه های حقوق و دستمزد است، معاف می باشد. حکم این بند مشروط به تأیید میزان حقوق و دستمزد و مزایا توسط سازمان بیمه گر است.</a:t>
            </a:r>
          </a:p>
        </p:txBody>
      </p:sp>
    </p:spTree>
    <p:extLst>
      <p:ext uri="{BB962C8B-B14F-4D97-AF65-F5344CB8AC3E}">
        <p14:creationId xmlns:p14="http://schemas.microsoft.com/office/powerpoint/2010/main" val="2993768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7" y="2644771"/>
            <a:ext cx="6577957" cy="711517"/>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5"/>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عملیات و خدمات بانکی شامل دریافت سپرده، اعطای تسهیلات و یا ایجاد اعتبار، ارائه ضمانت نامه و انتقال وجه در چهارچوب قوانین مربوط به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مصوبات شورای پول و اعتبار؛</a:t>
            </a:r>
            <a:endPar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
        <p:nvSpPr>
          <p:cNvPr id="9" name="AutoShape 132">
            <a:extLst>
              <a:ext uri="{FF2B5EF4-FFF2-40B4-BE49-F238E27FC236}">
                <a16:creationId xmlns:a16="http://schemas.microsoft.com/office/drawing/2014/main" id="{6066EA81-CCD1-4E77-8B36-68D540310F79}"/>
              </a:ext>
            </a:extLst>
          </p:cNvPr>
          <p:cNvSpPr>
            <a:spLocks noChangeArrowheads="1"/>
          </p:cNvSpPr>
          <p:nvPr/>
        </p:nvSpPr>
        <p:spPr bwMode="gray">
          <a:xfrm rot="10800000" flipH="1">
            <a:off x="7566946" y="3822498"/>
            <a:ext cx="1343600" cy="1648016"/>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5AC8578D-68F8-48D2-B037-9881A95D5232}"/>
              </a:ext>
            </a:extLst>
          </p:cNvPr>
          <p:cNvSpPr/>
          <p:nvPr/>
        </p:nvSpPr>
        <p:spPr>
          <a:xfrm>
            <a:off x="108596" y="3501713"/>
            <a:ext cx="7258559" cy="23327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spcBef>
                <a:spcPts val="150"/>
              </a:spcBef>
            </a:pPr>
            <a:r>
              <a:rPr lang="fa-IR" sz="1350" b="1"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تبصره ماده 145قانون مالياتهاي مستقيم </a:t>
            </a:r>
          </a:p>
          <a:p>
            <a:pPr algn="r" rtl="1">
              <a:lnSpc>
                <a:spcPct val="200000"/>
              </a:lnSpc>
              <a:spcBef>
                <a:spcPts val="150"/>
              </a:spcBef>
            </a:pPr>
            <a:r>
              <a:rPr lang="ar-SA" sz="1350" dirty="0">
                <a:solidFill>
                  <a:schemeClr val="tx1"/>
                </a:solidFill>
                <a:latin typeface="Arial" panose="020B0604020202020204" pitchFamily="34" charset="0"/>
                <a:ea typeface="Calibri" panose="020F0502020204030204" pitchFamily="34" charset="0"/>
                <a:cs typeface="B Zar" panose="00000400000000000000" pitchFamily="2" charset="-78"/>
              </a:rPr>
              <a:t>در مواردی که در قانون مالیات‌های مستقیم به بانکها اشاره می‌شود، امتیازات، تسهیلات، ترجیحات و تکالیف ذکر شده شامل موسسات‌ اعتباری غیر بانکی که به موجب قانون یا با مجوز بانک مرکزی جمهوری اسلامی ایران تأسیس شده‌اند یا می‌شوند، </a:t>
            </a:r>
            <a:r>
              <a:rPr lang="ar-SA" sz="1350" b="1" dirty="0">
                <a:solidFill>
                  <a:schemeClr val="tx1"/>
                </a:solidFill>
                <a:latin typeface="Arial" panose="020B0604020202020204" pitchFamily="34" charset="0"/>
                <a:ea typeface="Calibri" panose="020F0502020204030204" pitchFamily="34" charset="0"/>
                <a:cs typeface="B Zar" panose="00000400000000000000" pitchFamily="2" charset="-78"/>
              </a:rPr>
              <a:t>صندوق ضمانت سرمایه‌گذاری صنایع کوچک، صندوق حمایت از تحقیقات و توسعه صنایع الکترونیک، صنایع دریایی و بیمه سرمایه‌گذاری فعالیت‌های معدنی و صندوق حمایت از توسعه سرمایه‌گذاری در بخش کشاورزی</a:t>
            </a:r>
            <a:r>
              <a:rPr lang="ar-SA" sz="1350" dirty="0">
                <a:solidFill>
                  <a:schemeClr val="tx1"/>
                </a:solidFill>
                <a:latin typeface="Arial" panose="020B0604020202020204" pitchFamily="34" charset="0"/>
                <a:ea typeface="Calibri" panose="020F0502020204030204" pitchFamily="34" charset="0"/>
                <a:cs typeface="B Zar" panose="00000400000000000000" pitchFamily="2" charset="-78"/>
              </a:rPr>
              <a:t> نیز خواهد شد</a:t>
            </a:r>
            <a:r>
              <a:rPr lang="en-US" sz="1350" dirty="0">
                <a:solidFill>
                  <a:schemeClr val="tx1"/>
                </a:solidFill>
                <a:latin typeface="Arial" panose="020B0604020202020204" pitchFamily="34" charset="0"/>
                <a:ea typeface="Calibri" panose="020F0502020204030204" pitchFamily="34" charset="0"/>
                <a:cs typeface="B Zar" panose="00000400000000000000" pitchFamily="2" charset="-78"/>
              </a:rPr>
              <a:t>.</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1" name="Oval 102">
            <a:extLst>
              <a:ext uri="{FF2B5EF4-FFF2-40B4-BE49-F238E27FC236}">
                <a16:creationId xmlns:a16="http://schemas.microsoft.com/office/drawing/2014/main" id="{0F51DF87-3532-42D6-A5B7-5706A3847FBE}"/>
              </a:ext>
            </a:extLst>
          </p:cNvPr>
          <p:cNvSpPr>
            <a:spLocks noChangeArrowheads="1"/>
          </p:cNvSpPr>
          <p:nvPr/>
        </p:nvSpPr>
        <p:spPr bwMode="gray">
          <a:xfrm>
            <a:off x="7852411" y="4133378"/>
            <a:ext cx="1194548" cy="110442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(5)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6223223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86149" y="2529550"/>
            <a:ext cx="6708998" cy="779435"/>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6"/>
              <a:defRPr/>
            </a:pP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اعتباری قرض الحسنه صندوق های قرض الحسنه دارای مجوز فعالیت از بانک مرکزی جمهوری اسلامی ایران یا سایر مراجع مورد تأیید بانک مذکور و همچنین </a:t>
            </a:r>
            <a:r>
              <a:rPr lang="fa-IR" sz="135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صندوق های قرض الحسنه </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که به موجب قانون تأسیس شده یا می شوند؛</a:t>
            </a:r>
          </a:p>
        </p:txBody>
      </p:sp>
      <p:sp>
        <p:nvSpPr>
          <p:cNvPr id="9" name="AutoShape 132">
            <a:extLst>
              <a:ext uri="{FF2B5EF4-FFF2-40B4-BE49-F238E27FC236}">
                <a16:creationId xmlns:a16="http://schemas.microsoft.com/office/drawing/2014/main" id="{76551529-4BDD-47C9-8C7E-D10D1989F815}"/>
              </a:ext>
            </a:extLst>
          </p:cNvPr>
          <p:cNvSpPr>
            <a:spLocks noChangeArrowheads="1"/>
          </p:cNvSpPr>
          <p:nvPr/>
        </p:nvSpPr>
        <p:spPr bwMode="gray">
          <a:xfrm rot="10800000" flipH="1">
            <a:off x="7566946" y="3822498"/>
            <a:ext cx="1343600" cy="1648016"/>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CD4006C7-84BB-4A95-96A4-17194A0ADE73}"/>
              </a:ext>
            </a:extLst>
          </p:cNvPr>
          <p:cNvSpPr/>
          <p:nvPr/>
        </p:nvSpPr>
        <p:spPr>
          <a:xfrm>
            <a:off x="108596" y="3429000"/>
            <a:ext cx="7258559" cy="24054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92894" indent="-171450" algn="justLow" defTabSz="685800" rtl="1">
              <a:lnSpc>
                <a:spcPct val="200000"/>
              </a:lnSpc>
              <a:spcAft>
                <a:spcPts val="750"/>
              </a:spcAft>
              <a:defRPr/>
            </a:pPr>
            <a:r>
              <a:rPr lang="fa-IR" sz="900" b="1" cap="small" dirty="0">
                <a:solidFill>
                  <a:prstClr val="black"/>
                </a:solidFill>
                <a:cs typeface="B Zar" panose="00000400000000000000" pitchFamily="2" charset="-78"/>
              </a:rPr>
              <a:t>1-  بانک مرکزی جمهوری اسلامی ایران طی نامه شماره 96/359382 مورخ 1396/11/08 اعلام نموده:«تفاهم نامه بین بانک مرکزی جمهوری اسلامی ایران و سازمان اقتصاد اسلامی درخصوص صندوق های قرض الحسنه تحت پوشش آن سازمان، پیرو تصمیمات اتخاد شده در جلسه مورخ 1388/08/12 شورای پول و اعتبار در تاریخ 1388/08/13 بین طرفین فوق الذکر منعقد شده است و بر این اساس، امور مرتبط با صندوق های مزبور از تاریخ اخیرالذکر در چارچوب مفاد تفاهم نامه مذکور و با محفوظ بودن حق قانونی اختیار ورود و نظارت ناظر بانک مرکزی در هر برهه و حسب تشخیص در قبال تمامی صندوق های قرض الحسنه از جمله صندوق های مورد بحث، به آن سازمان محول و از این رو ادامه فعالیت صندوق های قرض الحسنه موصوف در چارچوب تفاهم نامه فوق الاشاره مجاز تلقی می گردد. » بر این اساس صندوق های قرض الحسنه زیر نظر سازمان اقتصاد اسلامی که در سایت سازمان یاد شده (</a:t>
            </a:r>
            <a:r>
              <a:rPr lang="en-US" sz="900" b="1" cap="small" dirty="0">
                <a:solidFill>
                  <a:prstClr val="black"/>
                </a:solidFill>
                <a:cs typeface="B Zar" panose="00000400000000000000" pitchFamily="2" charset="-78"/>
              </a:rPr>
              <a:t>seei.ir/</a:t>
            </a:r>
            <a:r>
              <a:rPr lang="en-US" sz="900" b="1" cap="small" dirty="0" err="1">
                <a:solidFill>
                  <a:prstClr val="black"/>
                </a:solidFill>
                <a:cs typeface="B Zar" panose="00000400000000000000" pitchFamily="2" charset="-78"/>
              </a:rPr>
              <a:t>OmurSandogh</a:t>
            </a:r>
            <a:r>
              <a:rPr lang="en-US" sz="900" b="1" cap="small" dirty="0">
                <a:solidFill>
                  <a:prstClr val="black"/>
                </a:solidFill>
                <a:cs typeface="B Zar" panose="00000400000000000000" pitchFamily="2" charset="-78"/>
              </a:rPr>
              <a:t>/LlistOfSandogh.aspx</a:t>
            </a:r>
            <a:r>
              <a:rPr lang="fa-IR" sz="900" b="1" cap="small" dirty="0">
                <a:solidFill>
                  <a:prstClr val="black"/>
                </a:solidFill>
                <a:cs typeface="B Zar" panose="00000400000000000000" pitchFamily="2" charset="-78"/>
              </a:rPr>
              <a:t>) به صورت برخط مشخص گردیده است مشمول معافیت موضوع بند 11 ماده 12 قانون مالیات بر ارزش افزوده می باشند .</a:t>
            </a:r>
            <a:endParaRPr lang="en-US" sz="900" b="1" cap="small" dirty="0">
              <a:solidFill>
                <a:prstClr val="black"/>
              </a:solidFill>
              <a:cs typeface="B Zar" panose="00000400000000000000" pitchFamily="2" charset="-78"/>
            </a:endParaRPr>
          </a:p>
        </p:txBody>
      </p:sp>
      <p:sp>
        <p:nvSpPr>
          <p:cNvPr id="11" name="Oval 102">
            <a:extLst>
              <a:ext uri="{FF2B5EF4-FFF2-40B4-BE49-F238E27FC236}">
                <a16:creationId xmlns:a16="http://schemas.microsoft.com/office/drawing/2014/main" id="{DABB1BE9-CAFD-433B-A254-251F587D2E01}"/>
              </a:ext>
            </a:extLst>
          </p:cNvPr>
          <p:cNvSpPr>
            <a:spLocks noChangeArrowheads="1"/>
          </p:cNvSpPr>
          <p:nvPr/>
        </p:nvSpPr>
        <p:spPr bwMode="gray">
          <a:xfrm>
            <a:off x="7852411" y="4133378"/>
            <a:ext cx="1194548" cy="110442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(6)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462262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108596" y="1051642"/>
            <a:ext cx="7383769" cy="47828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92894" indent="-171450" algn="just" rtl="1">
              <a:lnSpc>
                <a:spcPct val="150000"/>
              </a:lnSpc>
              <a:spcAft>
                <a:spcPts val="600"/>
              </a:spcAft>
            </a:pPr>
            <a:r>
              <a:rPr lang="fa-IR" sz="1200" b="1" dirty="0">
                <a:solidFill>
                  <a:schemeClr val="tx1"/>
                </a:solidFill>
                <a:latin typeface="IRANSans"/>
                <a:ea typeface="IRANSans"/>
                <a:cs typeface="B Zar" panose="00000400000000000000" pitchFamily="2" charset="-78"/>
              </a:rPr>
              <a:t>2- </a:t>
            </a:r>
            <a:r>
              <a:rPr lang="fa-IR" sz="1200" b="1" dirty="0">
                <a:solidFill>
                  <a:schemeClr val="tx1"/>
                </a:solidFill>
                <a:latin typeface="IRANSans"/>
                <a:ea typeface="Times New Roman" panose="02020603050405020304" pitchFamily="18" charset="0"/>
                <a:cs typeface="B Zar" panose="00000400000000000000" pitchFamily="2" charset="-78"/>
              </a:rPr>
              <a:t>در خصوص سایر صندوق های قرض الحسنه، با عنایت به نامه شماره 97/19978 مورخ 1397/01/28 بانک مرکزی جمهوری اسلامی ایران در ارتباط با مقررات و فرآیند مربوط به صدور مجوز برای صندوق های قرض الحسنه اعم از تک شعبه ای و چند شعبه ای و همچنین مهلت تعیین شده توسط آن بانک برای ثبت نام اخذ مجوز، مقرر می دارد :</a:t>
            </a:r>
            <a:endParaRPr lang="en-US" sz="105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92894" algn="just" rtl="1">
              <a:lnSpc>
                <a:spcPct val="150000"/>
              </a:lnSpc>
              <a:spcAft>
                <a:spcPts val="600"/>
              </a:spcAft>
            </a:pPr>
            <a:r>
              <a:rPr lang="fa-IR" sz="1200" b="1" dirty="0">
                <a:solidFill>
                  <a:schemeClr val="tx1"/>
                </a:solidFill>
                <a:latin typeface="IRANSans"/>
                <a:ea typeface="Times New Roman" panose="02020603050405020304" pitchFamily="18" charset="0"/>
                <a:cs typeface="B Zar" panose="00000400000000000000" pitchFamily="2" charset="-78"/>
              </a:rPr>
              <a:t>1-2- کلیه صندوق های قرض الحسنه تا تاریخ 1394/02/28(مهلت تعیین شده برای ثبت نام اخذ مجوز) مشمول حکم بند 11 ماده 12 قانون مالیات بر ارزش افزوده می باشند .</a:t>
            </a:r>
            <a:endParaRPr lang="en-US" sz="105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92894" algn="just" rtl="1">
              <a:lnSpc>
                <a:spcPct val="150000"/>
              </a:lnSpc>
              <a:spcAft>
                <a:spcPts val="600"/>
              </a:spcAft>
            </a:pPr>
            <a:r>
              <a:rPr lang="fa-IR" sz="1200" b="1" dirty="0">
                <a:solidFill>
                  <a:schemeClr val="tx1"/>
                </a:solidFill>
                <a:latin typeface="IRANSans"/>
                <a:ea typeface="Times New Roman" panose="02020603050405020304" pitchFamily="18" charset="0"/>
                <a:cs typeface="B Zar" panose="00000400000000000000" pitchFamily="2" charset="-78"/>
              </a:rPr>
              <a:t>2-2- از تاریخ 1394/02/29 صرفا صندوق های قرض الحسنه ای که دارای مجوز از بانک مرکزی می باشند و در زمان اعتبار مجوز صادره مشمول حکم بند 11 ماده 12 قانون مالیات بر ارزش افزوده می باشند. همچنین صندوق های قرض الحسنه ای که( به شرح لیست پیوست) در مهلت تعیین شده برای اخذ مجوز نسبت به ثبت نام اقدام، لیکن در فرآیند صدور مجوز از طرف بانک مرکزی قرار دارند، نیز مشمول حکم بند 11 ماده 12 قانون مالیات بر ارزش افزوده می باشند .</a:t>
            </a:r>
            <a:endParaRPr lang="en-US" sz="105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fa-IR" sz="1200" b="1" dirty="0">
                <a:solidFill>
                  <a:schemeClr val="tx1"/>
                </a:solidFill>
                <a:latin typeface="IRANSans"/>
                <a:ea typeface="Times New Roman" panose="02020603050405020304" pitchFamily="18" charset="0"/>
                <a:cs typeface="B Zar" panose="00000400000000000000" pitchFamily="2" charset="-78"/>
              </a:rPr>
              <a:t>3-2- با توجه به تبصره (2) بند (ب) ماده 14 قانون برنامه پنجساله ششم توسعه، علاوه بر مواردی که در قانون پولی و بانکی کشور استثناء شده است صندوق های قرض الحسنه تک شعبه ای در سراسر کشور براساس جذب منابع سالانه تا سی میلیارد(30000000000) ریال از حکم این بند(اخذ مجوز از بانک مرکزی) مستثنی بوده و بر اساس اساسنامه و مجوزهای موجود ادامه فعالیت می دهند. بنابراین در طول برنامه ششم توسعه این صندوق ها مشمول حکم بند 11 ماده 12 قانون مالیات بر ارزش افزوده می باشند. ضمنا اطلاعات مربوط به صندوق های قرض الحسنه دارای مجوز در پایگاه اطلاع رسانی بانک مرکزی در دسترس قرار دارد.</a:t>
            </a:r>
            <a:endParaRPr lang="ar-SA" sz="1200" b="1" cap="small" dirty="0">
              <a:solidFill>
                <a:schemeClr val="tx1"/>
              </a:solidFill>
              <a:latin typeface="Courier New" panose="02070309020205020404" pitchFamily="49" charset="0"/>
              <a:ea typeface="Times New Roman" panose="02020603050405020304" pitchFamily="18" charset="0"/>
              <a:cs typeface="B Zar" panose="00000400000000000000" pitchFamily="2" charset="-78"/>
            </a:endParaRP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(6)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516510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1"/>
            <a:ext cx="7426634" cy="2673957"/>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342900" indent="-342900" algn="justLow" defTabSz="342900" rtl="1">
              <a:lnSpc>
                <a:spcPct val="150000"/>
              </a:lnSpc>
              <a:buSzPct val="100000"/>
              <a:buFont typeface="+mj-lt"/>
              <a:buAutoNum type="arabicPeriod" startAt="7"/>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مالی و اعتباری اعطای تسهیلات توسط صندوق های حمایتی، ضمانت صادرات، سرمایه گذاری، بیمه ای و پژوهش و فناوری که به موجب قانون یا با مجوز قانون تأسیس شده یا می شوند در چهارچوب اساسنامه آنها.</a:t>
            </a:r>
          </a:p>
          <a:p>
            <a:pPr marL="342900" indent="-342900" algn="justLow" defTabSz="342900" rtl="1">
              <a:lnSpc>
                <a:spcPct val="150000"/>
              </a:lnSpc>
              <a:buSzPct val="100000"/>
              <a:buFont typeface="+mj-lt"/>
              <a:buAutoNum type="arabicPeriod" startAt="7"/>
              <a:defRPr/>
            </a:pP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بیمه های زندگی، خدمات بیمه های محصولات کشاورزی، خدمات بیمه اجتماعی و درمان تکمیلی.</a:t>
            </a:r>
          </a:p>
        </p:txBody>
      </p:sp>
    </p:spTree>
    <p:extLst>
      <p:ext uri="{BB962C8B-B14F-4D97-AF65-F5344CB8AC3E}">
        <p14:creationId xmlns:p14="http://schemas.microsoft.com/office/powerpoint/2010/main" val="334073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7" y="2594944"/>
            <a:ext cx="6500804" cy="702283"/>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257175" indent="-257175" algn="justLow" defTabSz="342900" rtl="1">
              <a:lnSpc>
                <a:spcPct val="160000"/>
              </a:lnSpc>
              <a:buSzPct val="100000"/>
              <a:buFont typeface="+mj-lt"/>
              <a:buAutoNum type="arabicPeriod" startAt="9"/>
              <a:defRPr/>
            </a:pPr>
            <a:r>
              <a:rPr lang="fa-IR" sz="135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خدمات بازار سرمایه</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 شامل خدمات معاملات و تسویه اوراق بهادار و کالا در بورس ها و بازارهای خارج از بورس به تشیخص شورای عالی بورس و اوراق بها دار.</a:t>
            </a:r>
          </a:p>
        </p:txBody>
      </p:sp>
      <p:sp>
        <p:nvSpPr>
          <p:cNvPr id="9" name="AutoShape 132">
            <a:extLst>
              <a:ext uri="{FF2B5EF4-FFF2-40B4-BE49-F238E27FC236}">
                <a16:creationId xmlns:a16="http://schemas.microsoft.com/office/drawing/2014/main" id="{A8F1B41C-BAB5-47E7-ACF1-256C9AD47418}"/>
              </a:ext>
            </a:extLst>
          </p:cNvPr>
          <p:cNvSpPr>
            <a:spLocks noChangeArrowheads="1"/>
          </p:cNvSpPr>
          <p:nvPr/>
        </p:nvSpPr>
        <p:spPr bwMode="gray">
          <a:xfrm rot="10800000" flipH="1">
            <a:off x="7566946" y="3822498"/>
            <a:ext cx="1343600" cy="1648016"/>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DE97027A-4EE2-4206-8C29-F5C12BFEA2D4}"/>
              </a:ext>
            </a:extLst>
          </p:cNvPr>
          <p:cNvSpPr/>
          <p:nvPr/>
        </p:nvSpPr>
        <p:spPr>
          <a:xfrm>
            <a:off x="108597" y="3390886"/>
            <a:ext cx="7237777" cy="2502827"/>
          </a:xfrm>
          <a:prstGeom prst="roundRect">
            <a:avLst>
              <a:gd name="adj" fmla="val 846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defTabSz="685800" rtl="1">
              <a:lnSpc>
                <a:spcPct val="200000"/>
              </a:lnSpc>
              <a:defRPr/>
            </a:pPr>
            <a:r>
              <a:rPr lang="fa-IR"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فهرست مصادیق خدمات معاملات و تسویه اوراق بهادار و کالا ها در بورس ها و بازار های خارج از بورس موضوع مصوبه شماره ۱۷۱.۴۰۵ مورخ 1391/12/09 شورای عالی بورس جهت اجرا به شرح زیر ابلاغ شده است</a:t>
            </a:r>
            <a:r>
              <a:rPr lang="en-US"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endParaRPr lang="en-US" sz="1200" b="1" dirty="0">
              <a:solidFill>
                <a:prstClr val="black"/>
              </a:solidFill>
              <a:latin typeface="Times New Roman" panose="02020603050405020304" pitchFamily="18" charset="0"/>
              <a:ea typeface="Times New Roman" panose="02020603050405020304" pitchFamily="18" charset="0"/>
              <a:cs typeface="B Nazanin"/>
            </a:endParaRPr>
          </a:p>
          <a:p>
            <a:pPr algn="just" defTabSz="685800" rtl="1">
              <a:lnSpc>
                <a:spcPct val="200000"/>
              </a:lnSpc>
              <a:defRPr/>
            </a:pPr>
            <a:r>
              <a:rPr lang="fa-IR"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۱</a:t>
            </a:r>
            <a:r>
              <a:rPr lang="en-US"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 </a:t>
            </a:r>
            <a:r>
              <a:rPr lang="fa-IR"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کارمزد انجام معاملات و تسویه اوراق بهادار و کالا در بورس‌ها و بازارهای خارج از بورس که توسط کارگزاران، بورس ها و، بازرهای خارج از بوس، شرکت سپرده گذاری مرکزی اوراق بهادار و تسویه وجوه و شرکت مدیریت فن آوری بورس تهران دریافت می شود</a:t>
            </a:r>
            <a:r>
              <a:rPr lang="en-US"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endParaRPr lang="en-US" sz="1200" b="1" dirty="0">
              <a:solidFill>
                <a:prstClr val="black"/>
              </a:solidFill>
              <a:latin typeface="Times New Roman" panose="02020603050405020304" pitchFamily="18" charset="0"/>
              <a:ea typeface="Times New Roman" panose="02020603050405020304" pitchFamily="18" charset="0"/>
              <a:cs typeface="B Nazanin"/>
            </a:endParaRPr>
          </a:p>
          <a:p>
            <a:pPr algn="just" defTabSz="685800" rtl="1">
              <a:lnSpc>
                <a:spcPct val="200000"/>
              </a:lnSpc>
              <a:defRPr/>
            </a:pPr>
            <a:r>
              <a:rPr lang="fa-IR"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۲</a:t>
            </a:r>
            <a:r>
              <a:rPr lang="en-US"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r>
              <a:rPr lang="fa-IR"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حق نظارتی که توسط سازمان بورس و اوراق بهادار از معاملات اوراق بهادار و کالاها در بورس ها و بازار های خارج از بورس دریافت می شود</a:t>
            </a:r>
            <a:r>
              <a:rPr lang="en-US" sz="12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endParaRPr lang="en-US" sz="1200" b="1" dirty="0">
              <a:solidFill>
                <a:prstClr val="black"/>
              </a:solidFill>
              <a:latin typeface="Times New Roman" panose="02020603050405020304" pitchFamily="18" charset="0"/>
              <a:ea typeface="Times New Roman" panose="02020603050405020304" pitchFamily="18" charset="0"/>
              <a:cs typeface="B Nazanin"/>
            </a:endParaRPr>
          </a:p>
        </p:txBody>
      </p:sp>
      <p:sp>
        <p:nvSpPr>
          <p:cNvPr id="11" name="Oval 102">
            <a:extLst>
              <a:ext uri="{FF2B5EF4-FFF2-40B4-BE49-F238E27FC236}">
                <a16:creationId xmlns:a16="http://schemas.microsoft.com/office/drawing/2014/main" id="{0E0C2C99-3788-4590-94CD-9B361E797DEF}"/>
              </a:ext>
            </a:extLst>
          </p:cNvPr>
          <p:cNvSpPr>
            <a:spLocks noChangeArrowheads="1"/>
          </p:cNvSpPr>
          <p:nvPr/>
        </p:nvSpPr>
        <p:spPr bwMode="gray">
          <a:xfrm>
            <a:off x="7852411" y="4133378"/>
            <a:ext cx="1194548" cy="110442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(9)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484580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08597" y="2573653"/>
            <a:ext cx="7293301" cy="1190915"/>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257175" indent="-257175" algn="justLow" defTabSz="342900" rtl="1">
              <a:lnSpc>
                <a:spcPct val="150000"/>
              </a:lnSpc>
              <a:buSzPct val="100000"/>
              <a:buFont typeface="+mj-lt"/>
              <a:buAutoNum type="arabicPeriod" startAt="12"/>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منحصراً سود تسهیلات اعطائی شرکتهای لیزینگ (واسپاری) دارای مجوز فعالیت از بانک مرکزی جمهوری ایران به مشتریان (مصرف کنندگان)؛ </a:t>
            </a:r>
          </a:p>
          <a:p>
            <a:pPr algn="justLow" defTabSz="342900" rtl="1">
              <a:lnSpc>
                <a:spcPct val="150000"/>
              </a:lnSpc>
              <a:buSzPct val="100000"/>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تبصره  - مالیات بر ارزش افزوده بهای دارایی ها و اموال مورد واگذاری موضوع قرارداد شرکتهای لیزینگ (واسپاری) با مشتریان مشمول این فعالیت نمی باشد</a:t>
            </a:r>
          </a:p>
          <a:p>
            <a:pPr marL="257175" indent="-257175" algn="justLow" defTabSz="342900" rtl="1">
              <a:lnSpc>
                <a:spcPct val="150000"/>
              </a:lnSpc>
              <a:buSzPct val="100000"/>
              <a:buFont typeface="+mj-lt"/>
              <a:buAutoNum type="arabicPeriod" startAt="13"/>
              <a:defRPr/>
            </a:pP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2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خدمات حمل و نقل </a:t>
            </a: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(اعم از بار و مسافر) درون و برون شهری و بین المللی جاده ای، ریلی و دریایی؛</a:t>
            </a:r>
          </a:p>
        </p:txBody>
      </p:sp>
      <p:sp>
        <p:nvSpPr>
          <p:cNvPr id="9" name="AutoShape 132">
            <a:extLst>
              <a:ext uri="{FF2B5EF4-FFF2-40B4-BE49-F238E27FC236}">
                <a16:creationId xmlns:a16="http://schemas.microsoft.com/office/drawing/2014/main" id="{07C825C3-CC4C-4AD5-A6D1-EF1E543817C1}"/>
              </a:ext>
            </a:extLst>
          </p:cNvPr>
          <p:cNvSpPr>
            <a:spLocks noChangeArrowheads="1"/>
          </p:cNvSpPr>
          <p:nvPr/>
        </p:nvSpPr>
        <p:spPr bwMode="gray">
          <a:xfrm rot="10800000" flipH="1">
            <a:off x="7444756" y="3697496"/>
            <a:ext cx="1343600" cy="174756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D10FF762-B39E-4EC4-9D03-9B7BDFC85EB7}"/>
              </a:ext>
            </a:extLst>
          </p:cNvPr>
          <p:cNvSpPr/>
          <p:nvPr/>
        </p:nvSpPr>
        <p:spPr>
          <a:xfrm>
            <a:off x="125967" y="3875617"/>
            <a:ext cx="7258559" cy="2045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600"/>
              </a:spcAft>
            </a:pPr>
            <a:r>
              <a:rPr lang="fa-IR" sz="1275" cap="small" dirty="0">
                <a:solidFill>
                  <a:prstClr val="black"/>
                </a:solidFill>
                <a:cs typeface="B Zar" panose="00000400000000000000" pitchFamily="2" charset="-78"/>
              </a:rPr>
              <a:t>با عنایت به تعریفی که در بند( الف) ماده (1) دستورالعمل نظارت بر چگونگی فعالیت ارائه‌دهندگان خدمات هوشمند مسافر از ارائه‌دهنده خدمات هوشمند مسافر شده است: «کلیه اشخاص حقوقی ارائه‌دهنده خدمات برخط جابه‌جایی و حمل‌ونقل مسافر درون شهری و حومه عضو اتحادیه صنفی کشوری کسب‌ وکار مربوطه که برخی از عملیات آن‌ها با استفاده از اپلیکیشن یا سایت انجام شود; اعم از اینکه وسیله نقلیه، تحت مالکیت خود شخص باشد یا طی قرارداد با شخص ثالث همکاری نمایند</a:t>
            </a:r>
            <a:r>
              <a:rPr lang="en-US" sz="1275" cap="small" dirty="0">
                <a:solidFill>
                  <a:prstClr val="black"/>
                </a:solidFill>
                <a:cs typeface="B Zar" panose="00000400000000000000" pitchFamily="2" charset="-78"/>
              </a:rPr>
              <a:t>.</a:t>
            </a:r>
            <a:r>
              <a:rPr lang="fa-IR" sz="1275" cap="small" dirty="0">
                <a:solidFill>
                  <a:prstClr val="black"/>
                </a:solidFill>
                <a:cs typeface="B Zar" panose="00000400000000000000" pitchFamily="2" charset="-78"/>
              </a:rPr>
              <a:t>» و با توجه به اینکه ارائه خودرو از طریق نرم افزار به منزله قرارداد فی مابین مسافر، اشخاص حقیقی و حقوقی ارائه دهنده خدمات هوشمند جابجایی مسافر و راننده می باشد که برای جابجایی مسافر از مبدا تا مقصد معین تنظیم می گردد و براساس آن کلیه مسئولیت های سفر بر عهده اشخاص حقیقی و حقوقی ارائه دهنده خدمات هوشمند جابجایی مسافر بوده و در قبال آن در برابر مسافر پاسخگو است.</a:t>
            </a:r>
            <a:endParaRPr lang="en-US" sz="1275" cap="small" dirty="0">
              <a:solidFill>
                <a:prstClr val="black"/>
              </a:solidFill>
              <a:cs typeface="B Zar" panose="00000400000000000000" pitchFamily="2" charset="-78"/>
            </a:endParaRPr>
          </a:p>
        </p:txBody>
      </p:sp>
      <p:sp>
        <p:nvSpPr>
          <p:cNvPr id="11" name="Oval 102">
            <a:extLst>
              <a:ext uri="{FF2B5EF4-FFF2-40B4-BE49-F238E27FC236}">
                <a16:creationId xmlns:a16="http://schemas.microsoft.com/office/drawing/2014/main" id="{D31A7ECF-2A08-42DE-BC4B-86599CE8DCF4}"/>
              </a:ext>
            </a:extLst>
          </p:cNvPr>
          <p:cNvSpPr>
            <a:spLocks noChangeArrowheads="1"/>
          </p:cNvSpPr>
          <p:nvPr/>
        </p:nvSpPr>
        <p:spPr bwMode="gray">
          <a:xfrm>
            <a:off x="7662446" y="3950874"/>
            <a:ext cx="1372958" cy="130788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(13)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461605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5279" y="927880"/>
            <a:ext cx="4178596" cy="813391"/>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defTabSz="685800" rtl="1">
              <a:lnSpc>
                <a:spcPct val="150000"/>
              </a:lnSpc>
              <a:defRPr/>
            </a:pPr>
            <a:endParaRPr lang="en-US" b="1" dirty="0">
              <a:ln w="11430"/>
              <a:solidFill>
                <a:srgbClr val="FF0000"/>
              </a:solidFill>
              <a:effectLst>
                <a:outerShdw blurRad="80000" dist="40000" dir="5040000" algn="tl">
                  <a:srgbClr val="000000">
                    <a:alpha val="30000"/>
                  </a:srgbClr>
                </a:outerShdw>
              </a:effectLst>
              <a:latin typeface="Calibri"/>
              <a:cs typeface="B Kamran" panose="00000400000000000000" pitchFamily="2" charset="-78"/>
            </a:endParaRPr>
          </a:p>
        </p:txBody>
      </p:sp>
      <p:sp>
        <p:nvSpPr>
          <p:cNvPr id="8" name="TextBox 7">
            <a:extLst>
              <a:ext uri="{FF2B5EF4-FFF2-40B4-BE49-F238E27FC236}">
                <a16:creationId xmlns:a16="http://schemas.microsoft.com/office/drawing/2014/main" id="{E55D8E80-ED5A-4500-B998-84118A0239F6}"/>
              </a:ext>
            </a:extLst>
          </p:cNvPr>
          <p:cNvSpPr txBox="1"/>
          <p:nvPr/>
        </p:nvSpPr>
        <p:spPr>
          <a:xfrm>
            <a:off x="5152073" y="2251237"/>
            <a:ext cx="3437572" cy="1754326"/>
          </a:xfrm>
          <a:prstGeom prst="rect">
            <a:avLst/>
          </a:prstGeom>
          <a:noFill/>
        </p:spPr>
        <p:txBody>
          <a:bodyPr wrap="square">
            <a:spAutoFit/>
          </a:bodyPr>
          <a:lstStyle/>
          <a:p>
            <a:pPr algn="ctr" rtl="1">
              <a:lnSpc>
                <a:spcPct val="150000"/>
              </a:lnSpc>
            </a:pPr>
            <a: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فصل اول:</a:t>
            </a:r>
            <a:b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br>
            <a:r>
              <a:rPr lang="fa-IR" sz="3600" cap="all" dirty="0">
                <a:ln w="3175" cmpd="sng">
                  <a:noFill/>
                </a:ln>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تعاریف و کلیات</a:t>
            </a:r>
          </a:p>
        </p:txBody>
      </p:sp>
      <p:pic>
        <p:nvPicPr>
          <p:cNvPr id="9" name="Picture 8">
            <a:hlinkClick r:id="rId2" action="ppaction://hlinksldjump"/>
            <a:extLst>
              <a:ext uri="{FF2B5EF4-FFF2-40B4-BE49-F238E27FC236}">
                <a16:creationId xmlns:a16="http://schemas.microsoft.com/office/drawing/2014/main" id="{0019DA6B-A768-4F23-997A-430871B92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67" y="1128795"/>
            <a:ext cx="808212" cy="1034512"/>
          </a:xfrm>
          <a:prstGeom prst="rect">
            <a:avLst/>
          </a:prstGeom>
        </p:spPr>
      </p:pic>
    </p:spTree>
    <p:extLst>
      <p:ext uri="{BB962C8B-B14F-4D97-AF65-F5344CB8AC3E}">
        <p14:creationId xmlns:p14="http://schemas.microsoft.com/office/powerpoint/2010/main" val="3969100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108596" y="1051642"/>
            <a:ext cx="7383769" cy="4782854"/>
          </a:xfrm>
          <a:prstGeom prst="roundRect">
            <a:avLst>
              <a:gd name="adj" fmla="val 1182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600"/>
              </a:spcAft>
            </a:pPr>
            <a:r>
              <a:rPr lang="fa-IR" sz="1350" dirty="0">
                <a:solidFill>
                  <a:schemeClr val="tx1">
                    <a:lumMod val="75000"/>
                    <a:lumOff val="25000"/>
                  </a:schemeClr>
                </a:solidFill>
                <a:latin typeface="IRANSans"/>
                <a:ea typeface="Calibri" panose="020F0502020204030204" pitchFamily="34" charset="0"/>
                <a:cs typeface="B Zar" panose="00000400000000000000" pitchFamily="2" charset="-78"/>
              </a:rPr>
              <a:t>طبق بند 13 ماده 9 قانون مالیات بر ارزش افزوده، </a:t>
            </a:r>
            <a:r>
              <a:rPr lang="fa-IR" sz="1200"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حمل و نقل (اعم از بار و مسافر) درون و برون شهری و بین المللی جاده ای، ریلی و دریایی؛ ا</a:t>
            </a:r>
            <a:r>
              <a:rPr lang="fa-IR" sz="1350" dirty="0">
                <a:solidFill>
                  <a:schemeClr val="tx1">
                    <a:lumMod val="75000"/>
                    <a:lumOff val="25000"/>
                  </a:schemeClr>
                </a:solidFill>
                <a:latin typeface="IRANSans"/>
                <a:ea typeface="Calibri" panose="020F0502020204030204" pitchFamily="34" charset="0"/>
                <a:cs typeface="B Zar" panose="00000400000000000000" pitchFamily="2" charset="-78"/>
              </a:rPr>
              <a:t>ز پرداخت مالیات و عوارض ارزش افزوده این قانون معاف می باشند، با توجه به اینکه فروش بلیت به منزله قرارداد فی مابین مسافر و شرکت یا موسسه مسافربری است که برای جابجایی مسافر از مبدا تا مقصد معین صادر می شود و براساس آن کلیه مسئولیت های سفر بر عهده شرکت یا موسسه بوده و در قبال آن در برابر مسافر پاسخگو است بنابر این اشخاص حقیقی و حقوقی مسافربری که مبادرت به فروش بلیت می کنند چنانچه امر جابجایی مسافر موضوع بلیت های فروخته شده یا قرارداد منعقده حمل مسافر را به سایر اتوبوس داران از جمله اتوبوس داران خود مالک واگذار نمایند و درصدی از بهای بلیت را طبق مقررات دریافت نمایند درآمد حاصله از این بابت بعنوان درآمد حاصل از حمل و نقل مسافر بوده و مشمول معافیت بند مذکور می باشد</a:t>
            </a:r>
            <a:r>
              <a:rPr lang="en-US" sz="1350" dirty="0">
                <a:solidFill>
                  <a:schemeClr val="tx1">
                    <a:lumMod val="75000"/>
                    <a:lumOff val="25000"/>
                  </a:schemeClr>
                </a:solidFill>
                <a:latin typeface="IRANSans"/>
                <a:ea typeface="Calibri" panose="020F0502020204030204" pitchFamily="34" charset="0"/>
                <a:cs typeface="B Zar" panose="00000400000000000000" pitchFamily="2" charset="-78"/>
              </a:rPr>
              <a:t>.</a:t>
            </a:r>
            <a:endParaRPr lang="en-US" sz="135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600"/>
              </a:spcAft>
            </a:pPr>
            <a:r>
              <a:rPr lang="fa-IR" sz="1500" dirty="0">
                <a:solidFill>
                  <a:schemeClr val="tx1">
                    <a:lumMod val="75000"/>
                    <a:lumOff val="25000"/>
                  </a:schemeClr>
                </a:solidFill>
                <a:latin typeface="IRANSans"/>
                <a:ea typeface="Times New Roman" panose="02020603050405020304" pitchFamily="18" charset="0"/>
                <a:cs typeface="B Zar" panose="00000400000000000000" pitchFamily="2" charset="-78"/>
              </a:rPr>
              <a:t>براین اساس با عنایت به اینکه پرداخت مالیات بر ارزش افزوده، مربوط به مصرف کننده نهایی خواهد بود و به موجب قانون مالیات بر ارزش افزوده، </a:t>
            </a:r>
            <a:r>
              <a:rPr lang="fa-IR" sz="1500" u="sng" dirty="0">
                <a:solidFill>
                  <a:schemeClr val="tx1">
                    <a:lumMod val="75000"/>
                    <a:lumOff val="25000"/>
                  </a:schemeClr>
                </a:solidFill>
                <a:latin typeface="IRANSans"/>
                <a:ea typeface="Times New Roman" panose="02020603050405020304" pitchFamily="18" charset="0"/>
                <a:cs typeface="B Zar" panose="00000400000000000000" pitchFamily="2" charset="-78"/>
              </a:rPr>
              <a:t>خدمات حمل و نقل مسافر فارغ از نوع، نحوه و کیفیت آن</a:t>
            </a:r>
            <a:r>
              <a:rPr lang="fa-IR" sz="1500" dirty="0">
                <a:solidFill>
                  <a:schemeClr val="tx1">
                    <a:lumMod val="75000"/>
                    <a:lumOff val="25000"/>
                  </a:schemeClr>
                </a:solidFill>
                <a:latin typeface="IRANSans"/>
                <a:ea typeface="Times New Roman" panose="02020603050405020304" pitchFamily="18" charset="0"/>
                <a:cs typeface="B Zar" panose="00000400000000000000" pitchFamily="2" charset="-78"/>
              </a:rPr>
              <a:t>، مشمول مالیات بر ارزش افزوده نمی باشد. لذا اشخاص حقیقی و حقوقی که مبادرت به ارائه خدمات هوشمند جابجایی مسافر می کنند، چنانچه امر جابجایی مسافر موضوع قرارداد منعقده حمل مسافر را به خودروهای خود مالک واگذار و درصدی از کرایه حمل را طبق مقررات دریافت نمایند، درآمد حاصله از این بابت به عنوان درآمد حاصل از حمل و نقل مسافر بوده و مشمول معافیت بند (13) ماده (9) قانون مذکور می باشد.</a:t>
            </a:r>
            <a:endParaRPr lang="en-US" sz="135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(13)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203913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6972292" cy="2998948"/>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marL="257175" indent="-257175" algn="justLow" defTabSz="342900" rtl="1">
              <a:lnSpc>
                <a:spcPct val="200000"/>
              </a:lnSpc>
              <a:buSzPct val="100000"/>
              <a:buFont typeface="+mj-lt"/>
              <a:buAutoNum type="arabicPeriod" startAt="14"/>
              <a:defRPr/>
            </a:pP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آموزشی، پژوهشی و ورزشی دارای مجوز از مراجع ذی صلاح طبق آیین نامه ای که با پیشنهاد مشترک </a:t>
            </a:r>
            <a:b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b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وزارتخانه های امور اقتصادی و دارایی (سازمان)، علوم، تحقیقات و فناوری، آموزش و پرورش، تعاون، کار و رفاه اجتماعی، بهداشت، درمان و آموزش پزشکی، ورزش و جوانان و دفاع و پشتیبانی نیروهای مسلح </a:t>
            </a:r>
            <a:r>
              <a:rPr lang="fa-IR" sz="1350" cap="small" dirty="0">
                <a:solidFill>
                  <a:prstClr val="black"/>
                </a:solidFill>
                <a:cs typeface="B Zar" panose="00000400000000000000" pitchFamily="2" charset="-78"/>
              </a:rPr>
              <a:t>و مرکز مدیریت </a:t>
            </a:r>
            <a:r>
              <a:rPr lang="fa-IR" sz="1350" cap="small" dirty="0" err="1">
                <a:solidFill>
                  <a:prstClr val="black"/>
                </a:solidFill>
                <a:cs typeface="B Zar" panose="00000400000000000000" pitchFamily="2" charset="-78"/>
              </a:rPr>
              <a:t>حوزه‌های</a:t>
            </a:r>
            <a:r>
              <a:rPr lang="fa-IR" sz="1350" cap="small" dirty="0">
                <a:solidFill>
                  <a:prstClr val="black"/>
                </a:solidFill>
                <a:cs typeface="B Zar" panose="00000400000000000000" pitchFamily="2" charset="-78"/>
              </a:rPr>
              <a:t> علمیه ظرف مدت شش ماه از تاریخ این قانون تهیه </a:t>
            </a:r>
            <a:r>
              <a:rPr lang="fa-IR" sz="1350" cap="small" dirty="0" err="1">
                <a:solidFill>
                  <a:prstClr val="black"/>
                </a:solidFill>
                <a:cs typeface="B Zar" panose="00000400000000000000" pitchFamily="2" charset="-78"/>
              </a:rPr>
              <a:t>می‌شود</a:t>
            </a:r>
            <a:r>
              <a:rPr lang="fa-IR" sz="1350" cap="small" dirty="0">
                <a:solidFill>
                  <a:prstClr val="black"/>
                </a:solidFill>
                <a:cs typeface="B Zar" panose="00000400000000000000" pitchFamily="2" charset="-78"/>
              </a:rPr>
              <a:t> و به تصویب هیأت وزیران می رسد؛</a:t>
            </a:r>
          </a:p>
          <a:p>
            <a:pPr marL="257175" indent="-257175" algn="justLow" defTabSz="342900" rtl="1">
              <a:lnSpc>
                <a:spcPct val="200000"/>
              </a:lnSpc>
              <a:buSzPct val="100000"/>
              <a:buFont typeface="+mj-lt"/>
              <a:buAutoNum type="arabicPeriod" startAt="14"/>
              <a:defRPr/>
            </a:pP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خدمات اقامتی هتل های سه ستاره و پایین تر، مهمانپذیرها و سایر مراکز اقامتی دارای مجوز از وزارت میراث فرهنگی، گردشگری و صناعی دستی یا اتحادیه های ذی ربط؛</a:t>
            </a:r>
          </a:p>
        </p:txBody>
      </p:sp>
    </p:spTree>
    <p:extLst>
      <p:ext uri="{BB962C8B-B14F-4D97-AF65-F5344CB8AC3E}">
        <p14:creationId xmlns:p14="http://schemas.microsoft.com/office/powerpoint/2010/main" val="3002882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51456" y="1344409"/>
            <a:ext cx="6284546" cy="571500"/>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200000"/>
              </a:lnSpc>
              <a:defRPr/>
            </a:pPr>
            <a:r>
              <a:rPr lang="fa-IR" sz="1500" b="1" cap="all" dirty="0">
                <a:ln w="3175" cmpd="sng">
                  <a:noFill/>
                </a:ln>
                <a:solidFill>
                  <a:prstClr val="black"/>
                </a:solidFill>
                <a:latin typeface="Century Schoolbook"/>
                <a:cs typeface="B Zar" panose="00000400000000000000" pitchFamily="2" charset="-78"/>
              </a:rPr>
              <a:t>ماده (9)  - عرضه کالاها و ارائه خدمات زیر از پرداخت مالیات و عوارض معاف می </a:t>
            </a:r>
            <a:r>
              <a:rPr lang="fa-IR" sz="1500" b="1" cap="all">
                <a:ln w="3175" cmpd="sng">
                  <a:noFill/>
                </a:ln>
                <a:solidFill>
                  <a:prstClr val="black"/>
                </a:solidFill>
                <a:latin typeface="Century Schoolbook"/>
                <a:cs typeface="B Zar" panose="00000400000000000000" pitchFamily="2" charset="-78"/>
              </a:rPr>
              <a:t>باشد:</a:t>
            </a:r>
            <a:endParaRPr lang="en-US" altLang="ko-KR" sz="1500" b="1" cap="all" dirty="0">
              <a:ln w="3175" cmpd="sng">
                <a:noFill/>
              </a:ln>
              <a:solidFill>
                <a:prstClr val="black"/>
              </a:solidFill>
              <a:latin typeface="Century Schoolbook"/>
              <a:cs typeface="B Zar" panose="00000400000000000000" pitchFamily="2" charset="-78"/>
            </a:endParaRPr>
          </a:p>
        </p:txBody>
      </p:sp>
      <p:sp>
        <p:nvSpPr>
          <p:cNvPr id="19" name="AutoShape 146">
            <a:extLst>
              <a:ext uri="{FF2B5EF4-FFF2-40B4-BE49-F238E27FC236}">
                <a16:creationId xmlns:a16="http://schemas.microsoft.com/office/drawing/2014/main" id="{2B2C2441-82F9-4180-8DC7-D6279101680F}"/>
              </a:ext>
            </a:extLst>
          </p:cNvPr>
          <p:cNvSpPr>
            <a:spLocks noChangeArrowheads="1"/>
          </p:cNvSpPr>
          <p:nvPr/>
        </p:nvSpPr>
        <p:spPr bwMode="gray">
          <a:xfrm>
            <a:off x="5197507" y="2098076"/>
            <a:ext cx="1238495" cy="364527"/>
          </a:xfrm>
          <a:prstGeom prst="roundRect">
            <a:avLst>
              <a:gd name="adj" fmla="val 50000"/>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342900" rtl="1">
              <a:lnSpc>
                <a:spcPct val="115000"/>
              </a:lnSpc>
              <a:buClr>
                <a:prstClr val="white"/>
              </a:buClr>
              <a:buSzPct val="100000"/>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خدمات </a:t>
            </a:r>
            <a:endParaRPr lang="en-US" sz="1200" cap="small" dirty="0">
              <a:solidFill>
                <a:prstClr val="black"/>
              </a:solidFill>
              <a:latin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ماده(9)</a:t>
            </a:r>
          </a:p>
          <a:p>
            <a:pPr algn="ctr" defTabSz="685800" rtl="1">
              <a:defRPr/>
            </a:pPr>
            <a:r>
              <a:rPr lang="fa-IR" sz="1200" b="1" dirty="0">
                <a:solidFill>
                  <a:prstClr val="black"/>
                </a:solidFill>
                <a:latin typeface="Century Schoolbook"/>
                <a:cs typeface="B Nazanin" panose="00000400000000000000" pitchFamily="2" charset="-78"/>
              </a:rPr>
              <a:t>ع</a:t>
            </a:r>
            <a:r>
              <a:rPr lang="ar-SA" sz="1200" b="1" dirty="0">
                <a:solidFill>
                  <a:prstClr val="black"/>
                </a:solidFill>
                <a:latin typeface="Century Schoolbook"/>
                <a:cs typeface="B Nazanin" panose="00000400000000000000" pitchFamily="2" charset="-78"/>
              </a:rPr>
              <a:t>رضه کالاها و ارائه خدمات زیر از پرداخت مالیات و عوارض معاف</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632420"/>
            <a:ext cx="6972292" cy="728000"/>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SzPct val="100000"/>
              <a:defRPr/>
            </a:pP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16. قدر السهم هزینه مشترک (شارژ) دریافتی توسط شرکتهای خدماتی موضوع </a:t>
            </a:r>
            <a:r>
              <a:rPr lang="fa-IR" sz="135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قانون نحوه واگذاری مالکیت و اداره امور </a:t>
            </a:r>
            <a:r>
              <a:rPr lang="fa-IR" sz="1350" cap="small" dirty="0" err="1">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شهرک‌های</a:t>
            </a:r>
            <a:r>
              <a:rPr lang="fa-IR" sz="135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 صنعتی</a:t>
            </a:r>
            <a:r>
              <a:rPr lang="fa-IR" sz="1350" cap="small" dirty="0">
                <a:solidFill>
                  <a:prstClr val="black"/>
                </a:solidFill>
                <a:latin typeface="B Zar" panose="00000400000000000000" pitchFamily="2" charset="-78"/>
                <a:ea typeface="Calibri" panose="020F0502020204030204" pitchFamily="34" charset="0"/>
                <a:cs typeface="B Zar" panose="00000400000000000000" pitchFamily="2" charset="-78"/>
              </a:rPr>
              <a:t> مصوب 1387/02/31 از واحدهای تولیدی، صنعتی و خدماتی مستقر در شهرکهای صنعتی بابت ارائه خدمات به آنها؛</a:t>
            </a:r>
          </a:p>
        </p:txBody>
      </p:sp>
      <p:sp>
        <p:nvSpPr>
          <p:cNvPr id="9" name="AutoShape 132">
            <a:extLst>
              <a:ext uri="{FF2B5EF4-FFF2-40B4-BE49-F238E27FC236}">
                <a16:creationId xmlns:a16="http://schemas.microsoft.com/office/drawing/2014/main" id="{109A418A-2C83-43A9-87ED-8B45683D7630}"/>
              </a:ext>
            </a:extLst>
          </p:cNvPr>
          <p:cNvSpPr>
            <a:spLocks noChangeArrowheads="1"/>
          </p:cNvSpPr>
          <p:nvPr/>
        </p:nvSpPr>
        <p:spPr bwMode="gray">
          <a:xfrm rot="10800000" flipH="1">
            <a:off x="7444756" y="3697496"/>
            <a:ext cx="1343600" cy="174756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0" name="Rectangle: Rounded Corners 9">
            <a:extLst>
              <a:ext uri="{FF2B5EF4-FFF2-40B4-BE49-F238E27FC236}">
                <a16:creationId xmlns:a16="http://schemas.microsoft.com/office/drawing/2014/main" id="{8D33647E-241B-4E07-BD2B-DFBD4766DCE4}"/>
              </a:ext>
            </a:extLst>
          </p:cNvPr>
          <p:cNvSpPr/>
          <p:nvPr/>
        </p:nvSpPr>
        <p:spPr>
          <a:xfrm>
            <a:off x="108596" y="3530237"/>
            <a:ext cx="7258559" cy="230425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600"/>
              </a:spcAft>
            </a:pPr>
            <a:r>
              <a:rPr lang="fa-IR" sz="1050" b="1"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قانون نحوه واگذاری مالکیت و اداره امور شهرکهای صنعتی</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600"/>
              </a:spcAft>
            </a:pPr>
            <a:r>
              <a:rPr lang="fa-IR" sz="1350" dirty="0">
                <a:solidFill>
                  <a:schemeClr val="tx1"/>
                </a:solidFill>
                <a:latin typeface="Calibri" panose="020F0502020204030204" pitchFamily="34" charset="0"/>
                <a:ea typeface="Calibri" panose="020F0502020204030204" pitchFamily="34" charset="0"/>
                <a:cs typeface="B Zar" panose="00000400000000000000" pitchFamily="2" charset="-78"/>
              </a:rPr>
              <a:t>ماده 7 - حقوق هر یک از مالکان قسمت‌های اختصاصی از قسمت‌های مشترک و همچنین تعهدات و قدرالسهم هر یک از آنان از مخارج قسمت‌های مشترک متناسب با نسبت مساحت قسمت اختصاصی آنها به مجموع مساحت تمام قسمت‌های اختصاصی شهرک صنعتی است‌. درمورد بخشهایی که عرفاً اختصاص به یک قسمت داشته یا ارتباطی با مساحت اختصاصی ندارد، مجمع عمومی ترتیب دیگری را برای تقسیم مخارج آنها پیش‌بینی می‌کند. پرداخت هزینه‌های مشترک اعم از این که ملک مورد استفاده قرار گیرد یا نگیرد الزامی است‌</a:t>
            </a:r>
            <a:r>
              <a:rPr lang="en-US" sz="1350" dirty="0">
                <a:solidFill>
                  <a:schemeClr val="tx1"/>
                </a:solidFill>
                <a:latin typeface="Calibri" panose="020F0502020204030204" pitchFamily="34" charset="0"/>
                <a:ea typeface="Calibri" panose="020F0502020204030204" pitchFamily="34" charset="0"/>
                <a:cs typeface="B Zar" panose="00000400000000000000" pitchFamily="2" charset="-78"/>
              </a:rPr>
              <a:t>.</a:t>
            </a:r>
            <a:br>
              <a:rPr lang="en-US" sz="1350" dirty="0">
                <a:solidFill>
                  <a:schemeClr val="tx1"/>
                </a:solidFill>
                <a:latin typeface="Calibri" panose="020F0502020204030204" pitchFamily="34" charset="0"/>
                <a:ea typeface="Calibri" panose="020F0502020204030204" pitchFamily="34" charset="0"/>
                <a:cs typeface="B Zar" panose="00000400000000000000" pitchFamily="2" charset="-78"/>
              </a:rPr>
            </a:br>
            <a:r>
              <a:rPr lang="fa-IR" sz="1350" dirty="0">
                <a:solidFill>
                  <a:schemeClr val="tx1"/>
                </a:solidFill>
                <a:latin typeface="Calibri" panose="020F0502020204030204" pitchFamily="34" charset="0"/>
                <a:ea typeface="Calibri" panose="020F0502020204030204" pitchFamily="34" charset="0"/>
                <a:cs typeface="B Zar" panose="00000400000000000000" pitchFamily="2" charset="-78"/>
              </a:rPr>
              <a:t>تبصره - نرخ هزینه‌های مشترک به تصویب مجمع عمومی شرکت خدماتی می‌رسد. سهم هر یک از مالکان یا استفاده‌کنندگان (متصرف قانونی‌) از هزینه‌های مشترک توسط هیأت مدیره محاسبه و دریافت می‌شود</a:t>
            </a:r>
            <a:r>
              <a:rPr lang="en-US" sz="1350" dirty="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1" name="Oval 102">
            <a:extLst>
              <a:ext uri="{FF2B5EF4-FFF2-40B4-BE49-F238E27FC236}">
                <a16:creationId xmlns:a16="http://schemas.microsoft.com/office/drawing/2014/main" id="{B88686CE-649C-469D-84C0-F8F56CA056C7}"/>
              </a:ext>
            </a:extLst>
          </p:cNvPr>
          <p:cNvSpPr>
            <a:spLocks noChangeArrowheads="1"/>
          </p:cNvSpPr>
          <p:nvPr/>
        </p:nvSpPr>
        <p:spPr bwMode="gray">
          <a:xfrm>
            <a:off x="7662446" y="3950874"/>
            <a:ext cx="1372958" cy="130788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جزء (14) بند (ب) (ماده) (9)</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143267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04008" y="1122390"/>
            <a:ext cx="6284546" cy="893014"/>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r" defTabSz="685800" rtl="1">
              <a:lnSpc>
                <a:spcPct val="150000"/>
              </a:lnSpc>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(10)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موارد زیر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از پرداخت مالیات و عوارض معاف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هستند و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خرید نهادهای آنها مسترد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می شود:</a:t>
            </a:r>
            <a:endParaRPr lang="en-US" altLang="ko-KR" sz="1500" b="1"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ماده(10)</a:t>
            </a:r>
          </a:p>
          <a:p>
            <a:pPr algn="ctr" rtl="1">
              <a:defRPr/>
            </a:pPr>
            <a:r>
              <a:rPr lang="ar-SA" sz="1200" b="1" dirty="0">
                <a:solidFill>
                  <a:prstClr val="black"/>
                </a:solidFill>
                <a:latin typeface="Century Schoolbook"/>
                <a:cs typeface="B Nazanin" panose="00000400000000000000" pitchFamily="2" charset="-78"/>
              </a:rPr>
              <a:t>موارد مشمول استرداد مالیات و عوارض خرید نهاده ها</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230299"/>
            <a:ext cx="6972292" cy="3401069"/>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sz="1500" cap="small" dirty="0">
                <a:solidFill>
                  <a:srgbClr val="C00000"/>
                </a:solidFill>
                <a:latin typeface="B Zar" panose="00000400000000000000" pitchFamily="2" charset="-78"/>
                <a:ea typeface="Calibri" panose="020F0502020204030204" pitchFamily="34" charset="0"/>
                <a:cs typeface="B Zar" panose="00000400000000000000" pitchFamily="2" charset="-78"/>
              </a:rPr>
              <a:t>الف</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  </a:t>
            </a:r>
            <a:r>
              <a:rPr lang="fa-IR" sz="1350" b="1" cap="small" dirty="0">
                <a:solidFill>
                  <a:prstClr val="black"/>
                </a:solidFill>
                <a:latin typeface="B Zar" panose="00000400000000000000" pitchFamily="2" charset="-78"/>
                <a:ea typeface="Calibri" panose="020F0502020204030204" pitchFamily="34" charset="0"/>
                <a:cs typeface="B Zar" panose="00000400000000000000" pitchFamily="2" charset="-78"/>
              </a:rPr>
              <a:t>صادرات کالاها به خارج از کشور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از طریق مبادی خروجی رسمی با ارائه پروانه سبز گمرکی صادره توسط گمرک یا برگ خروجی (در مورد صادرات کالا) و صادرات خدمات با ارائه قرارداد مربوط و گواهی انجام کار که به تأیید نزدیکترین نمایندگی رسمی جمهوری اسلامی ایران در کشور مقصد رسیده باشد یا گواهی ارز آوری با تأیید بانک مرکزی یا سایر اسناد و مدارک </a:t>
            </a:r>
            <a:r>
              <a:rPr lang="fa-IR" sz="1500" cap="small" dirty="0" err="1">
                <a:solidFill>
                  <a:prstClr val="black"/>
                </a:solidFill>
                <a:latin typeface="B Zar" panose="00000400000000000000" pitchFamily="2" charset="-78"/>
                <a:ea typeface="Calibri" panose="020F0502020204030204" pitchFamily="34" charset="0"/>
                <a:cs typeface="B Zar" panose="00000400000000000000" pitchFamily="2" charset="-78"/>
              </a:rPr>
              <a:t>مثبته</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خواهد بود. </a:t>
            </a:r>
            <a:r>
              <a:rPr lang="fa-IR" sz="1350" b="1" cap="small" dirty="0">
                <a:solidFill>
                  <a:prstClr val="black"/>
                </a:solidFill>
                <a:latin typeface="B Zar" panose="00000400000000000000" pitchFamily="2" charset="-78"/>
                <a:ea typeface="Calibri" panose="020F0502020204030204" pitchFamily="34" charset="0"/>
                <a:cs typeface="B Zar" panose="00000400000000000000" pitchFamily="2" charset="-78"/>
              </a:rPr>
              <a:t>صادرات کالاها و خدمات از قلمرو گمرکی سرزمین اصلی به مناطق آزاد تجاری  - صنعتی خارج از نقاط جمعیتی که دارای تراز تجاری مثبت باشند، در صورتی که محصور بودن آن ها به صورت سالانه به تأیید گمرک جمهوری اسلامی ایران برسد مشمول این بند خواهد بود.</a:t>
            </a:r>
            <a:endPar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7285135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04008" y="1122390"/>
            <a:ext cx="6284546" cy="893014"/>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150000"/>
              </a:lnSpc>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(10)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موارد زیر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از پرداخت مالیات و عوارض معاف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هستند و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خرید نهادهای آنها مسترد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می شود:</a:t>
            </a:r>
            <a:endParaRPr lang="en-US" altLang="ko-KR" sz="1500" b="1"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ماده(10)</a:t>
            </a:r>
          </a:p>
          <a:p>
            <a:pPr algn="ctr" defTabSz="685800" rtl="1">
              <a:defRPr/>
            </a:pPr>
            <a:r>
              <a:rPr lang="ar-SA" sz="1200" b="1" dirty="0">
                <a:solidFill>
                  <a:prstClr val="black"/>
                </a:solidFill>
                <a:latin typeface="Century Schoolbook"/>
                <a:cs typeface="B Nazanin" panose="00000400000000000000" pitchFamily="2" charset="-78"/>
              </a:rPr>
              <a:t>موارد مشمول استرداد مالیات و عوارض خرید نهاده ها</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151456" y="2230299"/>
            <a:ext cx="6972292" cy="3401069"/>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Clr>
                <a:prstClr val="white"/>
              </a:buClr>
              <a:buSzPct val="100000"/>
              <a:defRPr/>
            </a:pPr>
            <a:r>
              <a:rPr lang="fa-IR" sz="1500" cap="small" dirty="0">
                <a:solidFill>
                  <a:srgbClr val="C00000"/>
                </a:solidFill>
                <a:latin typeface="B Zar" panose="00000400000000000000" pitchFamily="2" charset="-78"/>
                <a:ea typeface="Calibri" panose="020F0502020204030204" pitchFamily="34" charset="0"/>
                <a:cs typeface="B Zar" panose="00000400000000000000" pitchFamily="2" charset="-78"/>
              </a:rPr>
              <a:t>ب</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 خدمات معاوضه (سوآپ) نفت خام، فرآورده های نفتی (بنزین، نفت گاز، نفت کوره، نفت سفید، گاز مایع و سوخت هوایی)، گاز طبیعی و برق؛</a:t>
            </a:r>
          </a:p>
          <a:p>
            <a:pPr algn="justLow" defTabSz="342900" rtl="1">
              <a:lnSpc>
                <a:spcPct val="150000"/>
              </a:lnSpc>
              <a:buClr>
                <a:prstClr val="white"/>
              </a:buClr>
              <a:buSzPct val="100000"/>
              <a:defRPr/>
            </a:pPr>
            <a:r>
              <a:rPr lang="fa-IR" sz="1500" cap="small" dirty="0">
                <a:solidFill>
                  <a:srgbClr val="C00000"/>
                </a:solidFill>
                <a:latin typeface="B Zar" panose="00000400000000000000" pitchFamily="2" charset="-78"/>
                <a:ea typeface="Calibri" panose="020F0502020204030204" pitchFamily="34" charset="0"/>
                <a:cs typeface="B Zar" panose="00000400000000000000" pitchFamily="2" charset="-78"/>
              </a:rPr>
              <a:t>تبصره (1)-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فروش کلیه فرآورده های تولیدی شرکتهای پالایش به صورت ارزی (فروش سوختهای هوایی به شرکت های هواپیمایی خارجی در فرودگاههای داخلی)، مرزی (فروش سوخت در جایگاه های مستقر در نواحی مرزی کشور) و همچنین فروش سوخت دارای پروانه صادراتی گمرک جمهوری اسلامی ایران به کشتی ها (بنکرینگ) صادرات محسوب می شود.</a:t>
            </a:r>
          </a:p>
          <a:p>
            <a:pPr algn="justLow" defTabSz="342900" rtl="1">
              <a:lnSpc>
                <a:spcPct val="150000"/>
              </a:lnSpc>
              <a:buClr>
                <a:prstClr val="white"/>
              </a:buClr>
              <a:buSzPct val="100000"/>
              <a:defRPr/>
            </a:pPr>
            <a:r>
              <a:rPr lang="fa-IR" sz="1500" cap="small" dirty="0">
                <a:solidFill>
                  <a:srgbClr val="C00000"/>
                </a:solidFill>
                <a:latin typeface="B Zar" panose="00000400000000000000" pitchFamily="2" charset="-78"/>
                <a:ea typeface="Calibri" panose="020F0502020204030204" pitchFamily="34" charset="0"/>
                <a:cs typeface="B Zar" panose="00000400000000000000" pitchFamily="2" charset="-78"/>
              </a:rPr>
              <a:t>تبصره (2)-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استرداد مالیات و  عوارض خرید برای صادرات مواد خام و مواد اولیه تولید که در </a:t>
            </a:r>
            <a:r>
              <a:rPr lang="fa-IR" sz="1500" cap="small" dirty="0">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فهرست مربوط به ماده (141) قانون مالیات های مستقیم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ذکر شده اند، ممنوع است.</a:t>
            </a:r>
          </a:p>
        </p:txBody>
      </p:sp>
    </p:spTree>
    <p:extLst>
      <p:ext uri="{BB962C8B-B14F-4D97-AF65-F5344CB8AC3E}">
        <p14:creationId xmlns:p14="http://schemas.microsoft.com/office/powerpoint/2010/main" val="2874228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108596" y="1051642"/>
            <a:ext cx="7383769" cy="47828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spcAft>
                <a:spcPts val="600"/>
              </a:spcAft>
            </a:pPr>
            <a:r>
              <a:rPr lang="fa-IR" sz="1350" b="1" kern="1800" dirty="0">
                <a:solidFill>
                  <a:schemeClr val="tx1"/>
                </a:solidFill>
                <a:highlight>
                  <a:srgbClr val="FFFF00"/>
                </a:highlight>
                <a:latin typeface="Times New Roman" panose="02020603050405020304" pitchFamily="18" charset="0"/>
                <a:ea typeface="Times New Roman" panose="02020603050405020304" pitchFamily="18" charset="0"/>
                <a:cs typeface="B Zar" panose="00000400000000000000" pitchFamily="2" charset="-78"/>
              </a:rPr>
              <a:t>ماده 141 قانون مالیات‌های مستقیم</a:t>
            </a:r>
            <a:r>
              <a:rPr lang="fa-IR" sz="1350" b="1" kern="18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 </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Aft>
                <a:spcPts val="600"/>
              </a:spcAft>
            </a:pPr>
            <a:r>
              <a:rPr lang="fa-IR"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صد درصد (۱۰۰ %) درآمد حاصل از صادرات خدمات و کالاهای غیرنفتی و محصولات بخش کشاورزی و بیست ‌درصد (۲۰ %) درآمد حاصل از صادرات مواد خام مشمول مالیات با نرخ صفر می‌گردد. فهرست مواد خام و کالاهای نفتی به پیشنهاد مشترک وزارتخانه‌های امور اقتصادی و دارایی، صنعت، معدن و تجارت و نفت و اتاق بازرگانی، صنایع، معادن و کشاورزی به تصویب هیأت وزیران می‌رسد</a:t>
            </a:r>
            <a:r>
              <a:rPr lang="en-US"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Aft>
                <a:spcPts val="600"/>
              </a:spcAft>
            </a:pPr>
            <a:r>
              <a:rPr lang="fa-IR"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تبصره۱ـ درآمد حاصل از صادرات کالاهای مختلف که به‌صورت عبوری (ترانزیت) به ‌ایران وارد می‌شوند و بدون تغییر در ماهیت یا با انجام کاری بر روی آن صادر می‌شوند مشمول مالیات با نرخ صفر می‌گردد</a:t>
            </a:r>
            <a:r>
              <a:rPr lang="en-US"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Aft>
                <a:spcPts val="600"/>
              </a:spcAft>
            </a:pPr>
            <a:r>
              <a:rPr lang="fa-IR"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تبصره۲ـ مفاد این ماده پس از اتمام دوره اجرای قانون برنامه پنجساله پنجم توسعه جمهوری اسلامی ایران مصوب ۱۵ /۱۰ / ۱۳۸۹ لازم‌ الاجراء می‌شود</a:t>
            </a:r>
            <a:r>
              <a:rPr lang="en-US" sz="1500" dirty="0">
                <a:solidFill>
                  <a:schemeClr val="tx1"/>
                </a:solidFill>
                <a:latin typeface="Times New Roman" panose="02020603050405020304" pitchFamily="18" charset="0"/>
                <a:ea typeface="Times New Roman" panose="02020603050405020304" pitchFamily="18" charset="0"/>
                <a:cs typeface="B Zar" panose="00000400000000000000" pitchFamily="2" charset="-78"/>
              </a:rPr>
              <a:t>.</a:t>
            </a:r>
            <a:endParaRPr lang="en-US" sz="135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تبصره (2) ماده (10)</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106375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04008" y="1122390"/>
            <a:ext cx="6284546" cy="893014"/>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ctr" defTabSz="685800" rtl="1">
              <a:lnSpc>
                <a:spcPct val="150000"/>
              </a:lnSpc>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(10)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موارد زیر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از پرداخت مالیات و عوارض معاف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هستند و </a:t>
            </a:r>
            <a:r>
              <a:rPr lang="fa-IR" sz="135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خرید نهادهای آنها مسترد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می شود:</a:t>
            </a:r>
            <a:endParaRPr lang="en-US" altLang="ko-KR" sz="1500" b="1"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541106" y="964287"/>
            <a:ext cx="1406572" cy="1747564"/>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6895147" y="117918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ماده(10)</a:t>
            </a:r>
          </a:p>
          <a:p>
            <a:pPr algn="ctr" defTabSz="685800" rtl="1">
              <a:defRPr/>
            </a:pPr>
            <a:r>
              <a:rPr lang="ar-SA" sz="1200" b="1" dirty="0">
                <a:solidFill>
                  <a:prstClr val="black"/>
                </a:solidFill>
                <a:latin typeface="Century Schoolbook"/>
                <a:cs typeface="B Nazanin" panose="00000400000000000000" pitchFamily="2" charset="-78"/>
              </a:rPr>
              <a:t>موارد مشمول استرداد مالیات و عوارض خرید نهاده ها</a:t>
            </a:r>
            <a:endParaRPr lang="fa-IR" sz="1200" b="1" dirty="0">
              <a:solidFill>
                <a:prstClr val="black"/>
              </a:solidFill>
              <a:latin typeface="Century Schoolbook"/>
              <a:cs typeface="B Nazanin" panose="00000400000000000000" pitchFamily="2" charset="-78"/>
            </a:endParaRPr>
          </a:p>
        </p:txBody>
      </p:sp>
      <p:sp>
        <p:nvSpPr>
          <p:cNvPr id="18" name="AutoShape 146">
            <a:extLst>
              <a:ext uri="{FF2B5EF4-FFF2-40B4-BE49-F238E27FC236}">
                <a16:creationId xmlns:a16="http://schemas.microsoft.com/office/drawing/2014/main" id="{5A3AE21D-F716-4189-BCC5-C38208A5306E}"/>
              </a:ext>
            </a:extLst>
          </p:cNvPr>
          <p:cNvSpPr>
            <a:spLocks noChangeArrowheads="1"/>
          </p:cNvSpPr>
          <p:nvPr/>
        </p:nvSpPr>
        <p:spPr bwMode="gray">
          <a:xfrm>
            <a:off x="204009" y="2535829"/>
            <a:ext cx="6972292" cy="2641961"/>
          </a:xfrm>
          <a:prstGeom prst="roundRect">
            <a:avLst>
              <a:gd name="adj" fmla="val 25399"/>
            </a:avLst>
          </a:prstGeom>
          <a:solidFill>
            <a:srgbClr val="99FF66"/>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cap="small" dirty="0">
                <a:solidFill>
                  <a:srgbClr val="C00000"/>
                </a:solidFill>
                <a:latin typeface="B Zar" panose="00000400000000000000" pitchFamily="2" charset="-78"/>
                <a:ea typeface="Calibri" panose="020F0502020204030204" pitchFamily="34" charset="0"/>
                <a:cs typeface="B Zar" panose="00000400000000000000" pitchFamily="2" charset="-78"/>
              </a:rPr>
              <a:t>تبصره (3</a:t>
            </a:r>
            <a:r>
              <a:rPr lang="fa-IR" cap="small" dirty="0">
                <a:solidFill>
                  <a:prstClr val="black"/>
                </a:solidFill>
                <a:latin typeface="B Zar" panose="00000400000000000000" pitchFamily="2" charset="-78"/>
                <a:ea typeface="Calibri" panose="020F0502020204030204" pitchFamily="34" charset="0"/>
                <a:cs typeface="B Zar" panose="00000400000000000000" pitchFamily="2" charset="-78"/>
              </a:rPr>
              <a:t>)- خدماتی که توسط اشخاص مقیم ایران (اشخاص حقیقی یا حقوقی ایرانی و یا شعب شرکتهای خارجی مقیم ایران) ارائه می شود و محل مصرف خدمات و یا مقصد خدمات داخل باشد یا خارج از کشور، در صورتی که مستقیم یا غیر مستقیم ارز حاصل و وارد کشور بشود صادرات محسوب می گردد.</a:t>
            </a:r>
          </a:p>
        </p:txBody>
      </p:sp>
    </p:spTree>
    <p:extLst>
      <p:ext uri="{BB962C8B-B14F-4D97-AF65-F5344CB8AC3E}">
        <p14:creationId xmlns:p14="http://schemas.microsoft.com/office/powerpoint/2010/main" val="41617565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66873" y="1723073"/>
            <a:ext cx="6628274" cy="3852696"/>
          </a:xfrm>
          <a:prstGeom prst="roundRect">
            <a:avLst>
              <a:gd name="adj" fmla="val 2177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 defTabSz="685800" rtl="1">
              <a:lnSpc>
                <a:spcPct val="200000"/>
              </a:lnSpc>
              <a:defRPr/>
            </a:pPr>
            <a:r>
              <a:rPr lang="fa-IR" sz="1500" b="1" cap="all" dirty="0">
                <a:ln w="3175" cmpd="sng">
                  <a:noFill/>
                </a:ln>
                <a:solidFill>
                  <a:srgbClr val="C00000"/>
                </a:solidFill>
                <a:latin typeface="B Zar" panose="00000400000000000000" pitchFamily="2" charset="-78"/>
                <a:ea typeface="Calibri" panose="020F0502020204030204" pitchFamily="34" charset="0"/>
                <a:cs typeface="B Zar" panose="00000400000000000000" pitchFamily="2" charset="-78"/>
              </a:rPr>
              <a:t>ماده (11)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ـ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مالیات و عوارض پرداختی بابت خرید کالاها  در داخل ایران که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ظرف مدت دو ماه از تاریخ خرید همراه مسافران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اعم از ایرانی و خارجی از کشور خارج می شود و نیز، مالیات و عوارض پرداختی گردشگران خارجی بابت بلیط پرواز خارجی خریداری شده از شرکتهای هواپیمایی ایرانی، </a:t>
            </a: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هنگام خروج از کشور با ارائه صورتحساب الکترونیکی و یا اسناد و مدارک مثبته</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توسط سازمان، از محل وصولی های جاری مسترد می گردد. آیین نامه اجرائی این ماده ظرف مدت شش ماه از تاریخ ابلاغ این قانون توسط سازمان تهیه می شود و به تصویب هیأت وزیران می رسد.</a:t>
            </a:r>
            <a:endParaRPr lang="en-US" altLang="ko-KR" sz="1500" b="1"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4371" y="2563529"/>
            <a:ext cx="1059260" cy="2171783"/>
          </a:xfrm>
          <a:prstGeom prst="moon">
            <a:avLst>
              <a:gd name="adj" fmla="val 11707"/>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533528" y="2859391"/>
            <a:ext cx="1343600" cy="1325700"/>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ماده(11)</a:t>
            </a:r>
          </a:p>
          <a:p>
            <a:pPr algn="ctr" defTabSz="685800" rtl="1">
              <a:defRPr/>
            </a:pPr>
            <a:r>
              <a:rPr lang="en-US" sz="1200" dirty="0">
                <a:latin typeface="Calibri" panose="020F0502020204030204" pitchFamily="34" charset="0"/>
                <a:ea typeface="Calibri" panose="020F0502020204030204" pitchFamily="34" charset="0"/>
                <a:cs typeface="Arial" panose="020B0604020202020204" pitchFamily="34" charset="0"/>
              </a:rPr>
              <a:t> </a:t>
            </a:r>
            <a:r>
              <a:rPr lang="ar-SA" sz="1200" b="1" dirty="0">
                <a:solidFill>
                  <a:prstClr val="black"/>
                </a:solidFill>
                <a:latin typeface="Century Schoolbook"/>
                <a:cs typeface="B Nazanin" panose="00000400000000000000" pitchFamily="2" charset="-78"/>
              </a:rPr>
              <a:t>استرداد بابت کالاها همراه مسافران هنگام خروج از کشور</a:t>
            </a:r>
            <a:endParaRPr lang="fa-IR" sz="12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226073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5279" y="927880"/>
            <a:ext cx="4178596" cy="813391"/>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defTabSz="685800" rtl="1">
              <a:lnSpc>
                <a:spcPct val="150000"/>
              </a:lnSpc>
              <a:defRPr/>
            </a:pPr>
            <a:endParaRPr lang="en-US" b="1" dirty="0">
              <a:ln w="11430"/>
              <a:solidFill>
                <a:srgbClr val="FF0000"/>
              </a:solidFill>
              <a:effectLst>
                <a:outerShdw blurRad="80000" dist="40000" dir="5040000" algn="tl">
                  <a:srgbClr val="000000">
                    <a:alpha val="30000"/>
                  </a:srgbClr>
                </a:outerShdw>
              </a:effectLst>
              <a:latin typeface="Calibri"/>
              <a:cs typeface="B Kamran" panose="00000400000000000000" pitchFamily="2" charset="-78"/>
            </a:endParaRPr>
          </a:p>
        </p:txBody>
      </p:sp>
      <p:pic>
        <p:nvPicPr>
          <p:cNvPr id="9" name="Picture 8">
            <a:hlinkClick r:id="rId2" action="ppaction://hlinksldjump"/>
            <a:extLst>
              <a:ext uri="{FF2B5EF4-FFF2-40B4-BE49-F238E27FC236}">
                <a16:creationId xmlns:a16="http://schemas.microsoft.com/office/drawing/2014/main" id="{0019DA6B-A768-4F23-997A-430871B92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67" y="1128795"/>
            <a:ext cx="808212" cy="1034512"/>
          </a:xfrm>
          <a:prstGeom prst="rect">
            <a:avLst/>
          </a:prstGeom>
        </p:spPr>
      </p:pic>
      <p:sp>
        <p:nvSpPr>
          <p:cNvPr id="8" name="TextBox 7">
            <a:extLst>
              <a:ext uri="{FF2B5EF4-FFF2-40B4-BE49-F238E27FC236}">
                <a16:creationId xmlns:a16="http://schemas.microsoft.com/office/drawing/2014/main" id="{24FA0C1B-6BDE-45A5-9396-219E9CA61856}"/>
              </a:ext>
            </a:extLst>
          </p:cNvPr>
          <p:cNvSpPr txBox="1"/>
          <p:nvPr/>
        </p:nvSpPr>
        <p:spPr>
          <a:xfrm>
            <a:off x="5293875" y="2163306"/>
            <a:ext cx="3300413" cy="1754326"/>
          </a:xfrm>
          <a:prstGeom prst="rect">
            <a:avLst/>
          </a:prstGeom>
          <a:noFill/>
        </p:spPr>
        <p:txBody>
          <a:bodyPr wrap="square">
            <a:spAutoFit/>
          </a:bodyPr>
          <a:lstStyle/>
          <a:p>
            <a:pPr algn="ctr">
              <a:lnSpc>
                <a:spcPct val="150000"/>
              </a:lnSpc>
            </a:pP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فصل هشتم:</a:t>
            </a:r>
            <a:b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b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جریمه ها</a:t>
            </a:r>
            <a:endParaRPr lang="fa-IR" sz="1350" dirty="0">
              <a:solidFill>
                <a:srgbClr val="FF0000"/>
              </a:solidFill>
            </a:endParaRPr>
          </a:p>
        </p:txBody>
      </p:sp>
    </p:spTree>
    <p:extLst>
      <p:ext uri="{BB962C8B-B14F-4D97-AF65-F5344CB8AC3E}">
        <p14:creationId xmlns:p14="http://schemas.microsoft.com/office/powerpoint/2010/main" val="2947492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r" rtl="1"/>
            <a:r>
              <a:rPr lang="fa-IR" dirty="0"/>
              <a:t>منظور از مودیان قابل اعتماد </a:t>
            </a:r>
          </a:p>
          <a:p>
            <a:pPr algn="r" rtl="1"/>
            <a:r>
              <a:rPr lang="fa-IR" dirty="0">
                <a:solidFill>
                  <a:srgbClr val="FF0000"/>
                </a:solidFill>
              </a:rPr>
              <a:t>منظور از اشخاص غیرمجاز در بند ج ماده 36</a:t>
            </a:r>
          </a:p>
          <a:p>
            <a:pPr algn="r" rtl="1"/>
            <a:r>
              <a:rPr lang="fa-IR" dirty="0"/>
              <a:t>تسری تبصره ماده (37) به بخشودگی جرایم تاخیر پرداخت </a:t>
            </a:r>
          </a:p>
          <a:p>
            <a:pPr algn="r" rtl="1"/>
            <a:endParaRPr lang="fa-IR" dirty="0"/>
          </a:p>
        </p:txBody>
      </p:sp>
    </p:spTree>
    <p:extLst>
      <p:ext uri="{BB962C8B-B14F-4D97-AF65-F5344CB8AC3E}">
        <p14:creationId xmlns:p14="http://schemas.microsoft.com/office/powerpoint/2010/main" val="22415744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0070C0"/>
                </a:solidFill>
              </a:rPr>
              <a:t>ماهیت مالیات بر ارزش  افزوده :</a:t>
            </a:r>
            <a:endParaRPr lang="fa-IR" dirty="0">
              <a:solidFill>
                <a:srgbClr val="0070C0"/>
              </a:solidFill>
            </a:endParaRPr>
          </a:p>
        </p:txBody>
      </p:sp>
      <p:sp>
        <p:nvSpPr>
          <p:cNvPr id="3" name="Content Placeholder 2"/>
          <p:cNvSpPr>
            <a:spLocks noGrp="1"/>
          </p:cNvSpPr>
          <p:nvPr>
            <p:ph idx="1"/>
          </p:nvPr>
        </p:nvSpPr>
        <p:spPr>
          <a:xfrm>
            <a:off x="508001" y="2305050"/>
            <a:ext cx="6447501" cy="3569369"/>
          </a:xfrm>
        </p:spPr>
        <p:txBody>
          <a:bodyPr/>
          <a:lstStyle/>
          <a:p>
            <a:pPr algn="r"/>
            <a:r>
              <a:rPr lang="fa-IR" b="1" dirty="0">
                <a:solidFill>
                  <a:srgbClr val="0070C0"/>
                </a:solidFill>
              </a:rPr>
              <a:t>به عنوان مالیاتی غیر مستقیم که بر مصرف کالاها و خدمات وضع می گردد یعنی بر قیمت کالاها و خدمات اضافه شده و بر مصرف کننده تحمیل می گردد  و بر پایه مصرف می باشد . </a:t>
            </a:r>
            <a:endParaRPr lang="fa-IR" b="1" dirty="0">
              <a:solidFill>
                <a:srgbClr val="0070C0"/>
              </a:solidFill>
            </a:endParaRPr>
          </a:p>
          <a:p>
            <a:endParaRPr lang="fa-IR" b="1" dirty="0">
              <a:solidFill>
                <a:srgbClr val="0070C0"/>
              </a:solidFill>
            </a:endParaRPr>
          </a:p>
          <a:p>
            <a:pPr marL="0" indent="0">
              <a:buNone/>
            </a:pPr>
            <a:endParaRPr lang="en-US" sz="1800" b="1" dirty="0">
              <a:solidFill>
                <a:srgbClr val="0070C0"/>
              </a:solidFill>
            </a:endParaRPr>
          </a:p>
          <a:p>
            <a:pPr algn="r"/>
            <a:r>
              <a:rPr lang="fa-IR" sz="2400" b="1" dirty="0">
                <a:solidFill>
                  <a:srgbClr val="0070C0"/>
                </a:solidFill>
              </a:rPr>
              <a:t>ضرورت اجرای مالیات بر ارزش افزوده:</a:t>
            </a:r>
          </a:p>
          <a:p>
            <a:pPr algn="r"/>
            <a:r>
              <a:rPr lang="fa-IR" b="1" dirty="0">
                <a:solidFill>
                  <a:srgbClr val="0070C0"/>
                </a:solidFill>
              </a:rPr>
              <a:t>به منظور اصلاح نظام مالیاتی و حمایت از فعالیت های سرمایه گذاری و تولیدی مبنای درآمدی مالیات را به مصرف منتقل می کند.</a:t>
            </a:r>
          </a:p>
          <a:p>
            <a:endParaRPr lang="fa-IR" dirty="0"/>
          </a:p>
        </p:txBody>
      </p:sp>
    </p:spTree>
    <p:extLst>
      <p:ext uri="{BB962C8B-B14F-4D97-AF65-F5344CB8AC3E}">
        <p14:creationId xmlns:p14="http://schemas.microsoft.com/office/powerpoint/2010/main" val="2311139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93845408"/>
              </p:ext>
            </p:extLst>
          </p:nvPr>
        </p:nvGraphicFramePr>
        <p:xfrm>
          <a:off x="0" y="1737360"/>
          <a:ext cx="8964489" cy="4499950"/>
        </p:xfrm>
        <a:graphic>
          <a:graphicData uri="http://schemas.openxmlformats.org/drawingml/2006/table">
            <a:tbl>
              <a:tblPr rtl="1" firstRow="1" firstCol="1" bandRow="1">
                <a:tableStyleId>{5C22544A-7EE6-4342-B048-85BDC9FD1C3A}</a:tableStyleId>
              </a:tblPr>
              <a:tblGrid>
                <a:gridCol w="2988163">
                  <a:extLst>
                    <a:ext uri="{9D8B030D-6E8A-4147-A177-3AD203B41FA5}">
                      <a16:colId xmlns:a16="http://schemas.microsoft.com/office/drawing/2014/main" val="2521402102"/>
                    </a:ext>
                  </a:extLst>
                </a:gridCol>
                <a:gridCol w="2988163">
                  <a:extLst>
                    <a:ext uri="{9D8B030D-6E8A-4147-A177-3AD203B41FA5}">
                      <a16:colId xmlns:a16="http://schemas.microsoft.com/office/drawing/2014/main" val="2390082368"/>
                    </a:ext>
                  </a:extLst>
                </a:gridCol>
                <a:gridCol w="2988163">
                  <a:extLst>
                    <a:ext uri="{9D8B030D-6E8A-4147-A177-3AD203B41FA5}">
                      <a16:colId xmlns:a16="http://schemas.microsoft.com/office/drawing/2014/main" val="2067183781"/>
                    </a:ext>
                  </a:extLst>
                </a:gridCol>
              </a:tblGrid>
              <a:tr h="449995">
                <a:tc>
                  <a:txBody>
                    <a:bodyPr/>
                    <a:lstStyle/>
                    <a:p>
                      <a:pPr algn="r" rtl="1">
                        <a:lnSpc>
                          <a:spcPct val="107000"/>
                        </a:lnSpc>
                        <a:spcAft>
                          <a:spcPts val="0"/>
                        </a:spcAft>
                      </a:pPr>
                      <a:r>
                        <a:rPr lang="fa-IR"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a:solidFill>
                            <a:schemeClr val="tx1"/>
                          </a:solidFill>
                          <a:effectLst/>
                        </a:rPr>
                        <a:t>بهار 1401</a:t>
                      </a:r>
                      <a:endPar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تابستان 1401</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8486925"/>
                  </a:ext>
                </a:extLst>
              </a:tr>
              <a:tr h="449995">
                <a:tc>
                  <a:txBody>
                    <a:bodyPr/>
                    <a:lstStyle/>
                    <a:p>
                      <a:pPr algn="r" rtl="1">
                        <a:lnSpc>
                          <a:spcPct val="107000"/>
                        </a:lnSpc>
                        <a:spcAft>
                          <a:spcPts val="0"/>
                        </a:spcAft>
                      </a:pPr>
                      <a:r>
                        <a:rPr lang="fa-IR" sz="2000" b="1">
                          <a:solidFill>
                            <a:schemeClr val="tx1"/>
                          </a:solidFill>
                          <a:effectLst/>
                        </a:rPr>
                        <a:t>فروش ابرازی اظهارنامه</a:t>
                      </a:r>
                      <a:endPar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10.000.000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12.000.000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45344594"/>
                  </a:ext>
                </a:extLst>
              </a:tr>
              <a:tr h="449995">
                <a:tc>
                  <a:txBody>
                    <a:bodyPr/>
                    <a:lstStyle/>
                    <a:p>
                      <a:pPr algn="r" rtl="1">
                        <a:lnSpc>
                          <a:spcPct val="107000"/>
                        </a:lnSpc>
                        <a:spcAft>
                          <a:spcPts val="0"/>
                        </a:spcAft>
                      </a:pPr>
                      <a:r>
                        <a:rPr lang="fa-IR" sz="2000" b="1">
                          <a:solidFill>
                            <a:schemeClr val="tx1"/>
                          </a:solidFill>
                          <a:effectLst/>
                        </a:rPr>
                        <a:t>خرید ابرازی اظهارنامه</a:t>
                      </a:r>
                      <a:endPar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13.000.000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15.000.000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3183995"/>
                  </a:ext>
                </a:extLst>
              </a:tr>
              <a:tr h="899990">
                <a:tc>
                  <a:txBody>
                    <a:bodyPr/>
                    <a:lstStyle/>
                    <a:p>
                      <a:pPr algn="r" rtl="1">
                        <a:lnSpc>
                          <a:spcPct val="107000"/>
                        </a:lnSpc>
                        <a:spcAft>
                          <a:spcPts val="0"/>
                        </a:spcAft>
                      </a:pPr>
                      <a:r>
                        <a:rPr lang="fa-IR" sz="2000" b="1" dirty="0">
                          <a:solidFill>
                            <a:schemeClr val="tx1"/>
                          </a:solidFill>
                          <a:effectLst/>
                        </a:rPr>
                        <a:t>فروش </a:t>
                      </a:r>
                      <a:r>
                        <a:rPr lang="fa-IR" sz="2000" b="1" dirty="0" smtClean="0">
                          <a:solidFill>
                            <a:schemeClr val="tx1"/>
                          </a:solidFill>
                          <a:effectLst/>
                        </a:rPr>
                        <a:t>مستندات(مبنای </a:t>
                      </a:r>
                      <a:r>
                        <a:rPr lang="fa-IR" sz="2000" b="1" dirty="0">
                          <a:solidFill>
                            <a:schemeClr val="tx1"/>
                          </a:solidFill>
                          <a:effectLst/>
                        </a:rPr>
                        <a:t>ماخذ)</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12.000.000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15.000.000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23792807"/>
                  </a:ext>
                </a:extLst>
              </a:tr>
              <a:tr h="899990">
                <a:tc>
                  <a:txBody>
                    <a:bodyPr/>
                    <a:lstStyle/>
                    <a:p>
                      <a:pPr algn="r" rtl="1">
                        <a:lnSpc>
                          <a:spcPct val="107000"/>
                        </a:lnSpc>
                        <a:spcAft>
                          <a:spcPts val="0"/>
                        </a:spcAft>
                      </a:pPr>
                      <a:r>
                        <a:rPr lang="fa-IR" sz="2000" b="1">
                          <a:solidFill>
                            <a:schemeClr val="tx1"/>
                          </a:solidFill>
                          <a:effectLst/>
                        </a:rPr>
                        <a:t>خرید </a:t>
                      </a:r>
                      <a:r>
                        <a:rPr lang="fa-IR" sz="2000" b="1" smtClean="0">
                          <a:solidFill>
                            <a:schemeClr val="tx1"/>
                          </a:solidFill>
                          <a:effectLst/>
                        </a:rPr>
                        <a:t>مستندات(مبنای </a:t>
                      </a:r>
                      <a:r>
                        <a:rPr lang="fa-IR" sz="2000" b="1" dirty="0">
                          <a:solidFill>
                            <a:schemeClr val="tx1"/>
                          </a:solidFill>
                          <a:effectLst/>
                        </a:rPr>
                        <a:t>اعتبار)</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12.000.000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2000" b="1" dirty="0">
                          <a:solidFill>
                            <a:schemeClr val="tx1"/>
                          </a:solidFill>
                          <a:effectLst/>
                        </a:rPr>
                        <a:t>15.000.000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4882114"/>
                  </a:ext>
                </a:extLst>
              </a:tr>
              <a:tr h="449995">
                <a:tc gridSpan="3">
                  <a:txBody>
                    <a:bodyPr/>
                    <a:lstStyle/>
                    <a:p>
                      <a:pPr algn="just" rtl="1">
                        <a:lnSpc>
                          <a:spcPct val="107000"/>
                        </a:lnSpc>
                        <a:spcAft>
                          <a:spcPts val="0"/>
                        </a:spcAft>
                        <a:tabLst>
                          <a:tab pos="648335" algn="l"/>
                        </a:tabLst>
                      </a:pPr>
                      <a:r>
                        <a:rPr lang="fa-IR" sz="2000" b="1" dirty="0">
                          <a:solidFill>
                            <a:schemeClr val="tx1"/>
                          </a:solidFill>
                          <a:effectLst/>
                        </a:rPr>
                        <a:t>	کتمان فروش دوره بهار 2.000.000 </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2130457209"/>
                  </a:ext>
                </a:extLst>
              </a:tr>
              <a:tr h="449995">
                <a:tc gridSpan="3">
                  <a:txBody>
                    <a:bodyPr/>
                    <a:lstStyle/>
                    <a:p>
                      <a:pPr algn="r" rtl="1">
                        <a:lnSpc>
                          <a:spcPct val="107000"/>
                        </a:lnSpc>
                        <a:spcAft>
                          <a:spcPts val="0"/>
                        </a:spcAft>
                      </a:pPr>
                      <a:r>
                        <a:rPr lang="fa-IR" sz="2000" b="1" dirty="0">
                          <a:solidFill>
                            <a:schemeClr val="tx1"/>
                          </a:solidFill>
                          <a:effectLst/>
                        </a:rPr>
                        <a:t>                    کتمان فروش دوره تابستان 2.000.000</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769509579"/>
                  </a:ext>
                </a:extLst>
              </a:tr>
              <a:tr h="449995">
                <a:tc gridSpan="3">
                  <a:txBody>
                    <a:bodyPr/>
                    <a:lstStyle/>
                    <a:p>
                      <a:pPr algn="r" rtl="1">
                        <a:lnSpc>
                          <a:spcPct val="107000"/>
                        </a:lnSpc>
                        <a:spcAft>
                          <a:spcPts val="0"/>
                        </a:spcAft>
                      </a:pPr>
                      <a:r>
                        <a:rPr lang="fa-IR" sz="2000" b="1" dirty="0">
                          <a:solidFill>
                            <a:schemeClr val="tx1"/>
                          </a:solidFill>
                          <a:effectLst/>
                        </a:rPr>
                        <a:t>                    اظهارنامه دوره بهار و تابستان خارج از موعد تسلیم شده</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4265094056"/>
                  </a:ext>
                </a:extLst>
              </a:tr>
            </a:tbl>
          </a:graphicData>
        </a:graphic>
      </p:graphicFrame>
      <p:sp>
        <p:nvSpPr>
          <p:cNvPr id="4" name="Title 3"/>
          <p:cNvSpPr>
            <a:spLocks noGrp="1"/>
          </p:cNvSpPr>
          <p:nvPr>
            <p:ph type="title"/>
          </p:nvPr>
        </p:nvSpPr>
        <p:spPr>
          <a:xfrm>
            <a:off x="822960" y="722981"/>
            <a:ext cx="7543800" cy="1014380"/>
          </a:xfrm>
          <a:prstGeom prst="rect">
            <a:avLst/>
          </a:prstGeom>
        </p:spPr>
        <p:txBody>
          <a:bodyPr wrap="square">
            <a:spAutoFit/>
          </a:bodyPr>
          <a:lstStyle/>
          <a:p>
            <a:pPr algn="r" rtl="1">
              <a:lnSpc>
                <a:spcPct val="107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-با توجه به اطلاعات زیر ،محاسبه جرائم ماده 36قانون مالیات بر ارزش افزوده: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79531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89457"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b="1" cap="small">
                <a:solidFill>
                  <a:prstClr val="black"/>
                </a:solidFill>
                <a:latin typeface="B Zar" panose="00000400000000000000" pitchFamily="2" charset="-78"/>
                <a:ea typeface="Calibri" panose="020F0502020204030204" pitchFamily="34" charset="0"/>
                <a:cs typeface="B Zar" panose="00000400000000000000" pitchFamily="2" charset="-78"/>
              </a:rPr>
              <a:t>ماده (35) - مؤدیانی که از عضویت در سامانه مؤدیان امتناع ورزیده اند علاوه بر پرداخت جریمه‌های موضوع بند «الف» ماده (36) این قانون و بند «ب» ماده (22) قانون پایانه های فروشگاهی و سامانه مؤدیان مکلفند اظهارنامه هر دوره مالیاتی خود را حداکثر تا یک ماه پس از پایان هر دوره مالیاتی به سازمان تسلیم و مالیات و عوارض فروش خود را به حساب سازمان واریز نمایند. </a:t>
            </a:r>
            <a:endParaRPr lang="fa-IR" b="1"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64457"/>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(35)</a:t>
            </a:r>
          </a:p>
          <a:p>
            <a:pPr algn="ctr" defTabSz="685800" rtl="1">
              <a:defRPr/>
            </a:pPr>
            <a:r>
              <a:rPr lang="ar-SA" sz="1050" dirty="0">
                <a:latin typeface="Calibri" panose="020F0502020204030204" pitchFamily="34" charset="0"/>
                <a:ea typeface="Calibri" panose="020F0502020204030204" pitchFamily="34" charset="0"/>
                <a:cs typeface="Arial" panose="020B0604020202020204" pitchFamily="34" charset="0"/>
              </a:rPr>
              <a:t> </a:t>
            </a:r>
            <a:r>
              <a:rPr lang="ar-SA" sz="1200" b="1" dirty="0">
                <a:solidFill>
                  <a:prstClr val="black"/>
                </a:solidFill>
                <a:latin typeface="Century Schoolbook"/>
                <a:cs typeface="B Nazanin" panose="00000400000000000000" pitchFamily="2" charset="-78"/>
              </a:rPr>
              <a:t>عدم عضویت در سامانه مؤدیان</a:t>
            </a:r>
            <a:endParaRPr lang="fa-IR"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719602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89457"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ماده (36) - مؤدیان در صورت ارتکاب تخلفات ذیل علاوه بر پرداخت مالیات و عوارض، مشمول جریمه‌هایی به شرح زیر می باشند:</a:t>
            </a:r>
          </a:p>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الف – تا زمان استقرار سامانه مؤدیان «موضوع قانون پایانه های فروشگاهی و سامانه مؤدیان» عدم تسلیم اظهارنامه در هر دوره مالیاتی برای کلیه مؤدیان و بعد از استقرار سامانه مذکور برای آن دسته از مؤدیانی که از عضویت در سامانه مؤدیان امتناع کرده اند: ده میلیون (10،000،000) ريال یا دو برابر مالیات و عوارض پرداخت نشده تا موعد مقرر در ماده (4) این قانون، هر کدام بیشتر باشد. این جریمه علاوه بر جریمه مذکور در بند «ب» ماده (22) قانون پایانه های فروشگاهی و سامانه مؤدیان است که مؤدی به دلیل عدم ثبت نام در سامانه مؤدیان باید بپردازد. </a:t>
            </a:r>
          </a:p>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ب – کتمان معامله، بیش اظهاری مالیات و عوارض خرید یا کم اظهاری مالیات و عوارض فروش، ثبت معامله خود به نام غیر یا معامله غیر به نام خود، استناد به اسناد صوری و هر عمل دیگری که به کم اظهاری مالیات یا استرداد غیر واقعی منجر شود: دو برابر مالیات و عوارض پرداخت نشده تا موعد مقرر در ماده (4) این قانون و در صورت تکرار تخلف قبل از دو سال، سه برابر مالیات پرداخت نشده.</a:t>
            </a:r>
          </a:p>
          <a:p>
            <a:pPr algn="justLow" defTabSz="342900" rtl="1">
              <a:lnSpc>
                <a:spcPct val="150000"/>
              </a:lnSpc>
              <a:buClr>
                <a:prstClr val="white"/>
              </a:buClr>
              <a:buSzPct val="100000"/>
              <a:defRPr/>
            </a:pP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ج – دریافت مالیات و عوارض توسط اشخاص غیر مجاز: دو برابر مالیات و عوارض دریافتی.</a:t>
            </a: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86162"/>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(36)</a:t>
            </a:r>
          </a:p>
          <a:p>
            <a:pPr algn="ctr" rtl="1">
              <a:defRPr/>
            </a:pPr>
            <a:r>
              <a:rPr lang="ar-SA" sz="1200" b="1" dirty="0">
                <a:solidFill>
                  <a:prstClr val="black"/>
                </a:solidFill>
                <a:latin typeface="Century Schoolbook"/>
                <a:cs typeface="B Nazanin" panose="00000400000000000000" pitchFamily="2" charset="-78"/>
              </a:rPr>
              <a:t>تخلفات و جرایم مربوطه</a:t>
            </a:r>
            <a:endParaRPr lang="fa-IR"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197298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289457"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Low" defTabSz="342900" rtl="1">
              <a:lnSpc>
                <a:spcPct val="200000"/>
              </a:lnSpc>
              <a:buClr>
                <a:prstClr val="white"/>
              </a:buClr>
              <a:buSzPct val="100000"/>
              <a:defRPr/>
            </a:pPr>
            <a:r>
              <a:rPr lang="fa-IR" sz="1500" b="1" cap="small">
                <a:solidFill>
                  <a:prstClr val="black"/>
                </a:solidFill>
                <a:latin typeface="B Zar" panose="00000400000000000000" pitchFamily="2" charset="-78"/>
                <a:ea typeface="Calibri" panose="020F0502020204030204" pitchFamily="34" charset="0"/>
                <a:cs typeface="B Zar" panose="00000400000000000000" pitchFamily="2" charset="-78"/>
              </a:rPr>
              <a:t>ماده (37) – تأخیر در پرداخت مالیات ها و عوارض موضوع این قانون در مواعد مقرر  با رعایت مفاد ماده (191) قانون مالیات‌های مستقیم، موجب تعلق جریمه‌ای به میزان دو درصد (2%) در ماه، نسبت به مالیات وعوارض پرداخت نشده و مدت تأخیر از زمان انقضای مهلت تسلیم اظهارنامه یا سر رسید پرداخت مالیات و عوارض، هر یک که مقدم باشد، خواهد بود.</a:t>
            </a:r>
          </a:p>
          <a:p>
            <a:pPr algn="justLow" defTabSz="342900" rtl="1">
              <a:lnSpc>
                <a:spcPct val="200000"/>
              </a:lnSpc>
              <a:buClr>
                <a:prstClr val="white"/>
              </a:buClr>
              <a:buSzPct val="100000"/>
              <a:defRPr/>
            </a:pPr>
            <a:r>
              <a:rPr lang="fa-IR" sz="1500" b="1" cap="small">
                <a:solidFill>
                  <a:prstClr val="black"/>
                </a:solidFill>
                <a:latin typeface="B Zar" panose="00000400000000000000" pitchFamily="2" charset="-78"/>
                <a:ea typeface="Calibri" panose="020F0502020204030204" pitchFamily="34" charset="0"/>
                <a:cs typeface="B Zar" panose="00000400000000000000" pitchFamily="2" charset="-78"/>
              </a:rPr>
              <a:t>تبصره – چنانچه مؤدی خارج از اراده خود امکان پرداخت مالیات و عوارض موضوع این قانون را در مواعد مقرر نداشته باشد، می تواند به هیأتهای حل اختلاف مالیاتی اعتراض نماید. در صورتی که ادعای مؤدی با ارائه اسناد و مدارک مثبته در هیأتهای حل اختلاف مالیاتی پذیرفته شود، جریمه مذکور بخشیده می‌شود.</a:t>
            </a:r>
            <a:endPar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64457"/>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050" b="1" dirty="0">
                <a:solidFill>
                  <a:prstClr val="black"/>
                </a:solidFill>
                <a:latin typeface="Century Schoolbook"/>
                <a:cs typeface="B Nazanin" panose="00000400000000000000" pitchFamily="2" charset="-78"/>
              </a:rPr>
              <a:t>ماده </a:t>
            </a:r>
            <a:r>
              <a:rPr lang="fa-IR" sz="900" b="1" dirty="0">
                <a:solidFill>
                  <a:prstClr val="black"/>
                </a:solidFill>
                <a:latin typeface="Century Schoolbook"/>
                <a:cs typeface="B Nazanin" panose="00000400000000000000" pitchFamily="2" charset="-78"/>
              </a:rPr>
              <a:t>(37)</a:t>
            </a:r>
          </a:p>
          <a:p>
            <a:pPr algn="ctr" defTabSz="685800" rtl="1">
              <a:defRPr/>
            </a:pPr>
            <a:r>
              <a:rPr lang="ar-SA" sz="1050" b="1" dirty="0">
                <a:solidFill>
                  <a:prstClr val="black"/>
                </a:solidFill>
                <a:latin typeface="Century Schoolbook"/>
                <a:cs typeface="B Nazanin" panose="00000400000000000000" pitchFamily="2" charset="-78"/>
              </a:rPr>
              <a:t>تأخیر در پرداخت مالیات ها و عوارض در مواعد مقرر</a:t>
            </a:r>
            <a:endParaRPr lang="fa-IR" sz="9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3271668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5279" y="927880"/>
            <a:ext cx="4178596" cy="813391"/>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defTabSz="685800" rtl="1">
              <a:lnSpc>
                <a:spcPct val="150000"/>
              </a:lnSpc>
              <a:defRPr/>
            </a:pPr>
            <a:endParaRPr lang="en-US" b="1" dirty="0">
              <a:ln w="11430"/>
              <a:solidFill>
                <a:srgbClr val="FF0000"/>
              </a:solidFill>
              <a:effectLst>
                <a:outerShdw blurRad="80000" dist="40000" dir="5040000" algn="tl">
                  <a:srgbClr val="000000">
                    <a:alpha val="30000"/>
                  </a:srgbClr>
                </a:outerShdw>
              </a:effectLst>
              <a:latin typeface="Calibri"/>
              <a:cs typeface="B Kamran" panose="00000400000000000000" pitchFamily="2" charset="-78"/>
            </a:endParaRPr>
          </a:p>
        </p:txBody>
      </p:sp>
      <p:pic>
        <p:nvPicPr>
          <p:cNvPr id="9" name="Picture 8">
            <a:hlinkClick r:id="rId2" action="ppaction://hlinksldjump"/>
            <a:extLst>
              <a:ext uri="{FF2B5EF4-FFF2-40B4-BE49-F238E27FC236}">
                <a16:creationId xmlns:a16="http://schemas.microsoft.com/office/drawing/2014/main" id="{0019DA6B-A768-4F23-997A-430871B92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67" y="1128795"/>
            <a:ext cx="808212" cy="1034512"/>
          </a:xfrm>
          <a:prstGeom prst="rect">
            <a:avLst/>
          </a:prstGeom>
        </p:spPr>
      </p:pic>
      <p:sp>
        <p:nvSpPr>
          <p:cNvPr id="8" name="TextBox 7">
            <a:extLst>
              <a:ext uri="{FF2B5EF4-FFF2-40B4-BE49-F238E27FC236}">
                <a16:creationId xmlns:a16="http://schemas.microsoft.com/office/drawing/2014/main" id="{41B124A4-02FB-4FFD-9D17-CDB7D700C86A}"/>
              </a:ext>
            </a:extLst>
          </p:cNvPr>
          <p:cNvSpPr txBox="1"/>
          <p:nvPr/>
        </p:nvSpPr>
        <p:spPr>
          <a:xfrm>
            <a:off x="5006340" y="2266020"/>
            <a:ext cx="3696890" cy="1754326"/>
          </a:xfrm>
          <a:prstGeom prst="rect">
            <a:avLst/>
          </a:prstGeom>
          <a:noFill/>
        </p:spPr>
        <p:txBody>
          <a:bodyPr wrap="square">
            <a:spAutoFit/>
          </a:bodyPr>
          <a:lstStyle/>
          <a:p>
            <a:pPr algn="ctr">
              <a:lnSpc>
                <a:spcPct val="150000"/>
              </a:lnSpc>
            </a:pP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فصل ششم:</a:t>
            </a:r>
            <a:b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br>
            <a:r>
              <a:rPr lang="fa-IR" sz="3600" cap="all" dirty="0">
                <a:ln w="3175" cmpd="sng">
                  <a:noFill/>
                </a:ln>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j-ea"/>
                <a:cs typeface="B Titr" panose="00000700000000000000" pitchFamily="2" charset="-78"/>
              </a:rPr>
              <a:t>مالیات کالاهای خاص</a:t>
            </a:r>
            <a:endParaRPr lang="fa-IR" sz="1350" dirty="0">
              <a:solidFill>
                <a:srgbClr val="FF0000"/>
              </a:solidFill>
            </a:endParaRPr>
          </a:p>
        </p:txBody>
      </p:sp>
    </p:spTree>
    <p:extLst>
      <p:ext uri="{BB962C8B-B14F-4D97-AF65-F5344CB8AC3E}">
        <p14:creationId xmlns:p14="http://schemas.microsoft.com/office/powerpoint/2010/main" val="919322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a:cs typeface="B Nazanin" panose="00000400000000000000" pitchFamily="2" charset="-78"/>
              </a:rPr>
              <a:t>نحوه اجرای قانون برای فروشندگان طلا به علت عدم راه اندازی سامانه </a:t>
            </a:r>
          </a:p>
          <a:p>
            <a:pPr algn="r" rtl="1"/>
            <a:r>
              <a:rPr lang="fa-IR" b="1" dirty="0">
                <a:cs typeface="B Nazanin" panose="00000400000000000000" pitchFamily="2" charset="-78"/>
              </a:rPr>
              <a:t>نحوه وصول مالیات بند پ ماده 26 و افتتاح حساب جدید و اظهارنامه خاص</a:t>
            </a:r>
          </a:p>
          <a:p>
            <a:pPr algn="r" rtl="1"/>
            <a:r>
              <a:rPr lang="fa-IR" b="1" dirty="0">
                <a:cs typeface="B Nazanin" panose="00000400000000000000" pitchFamily="2" charset="-78"/>
              </a:rPr>
              <a:t>فهرست کالاهای موضوع بند پ ماده 26</a:t>
            </a:r>
          </a:p>
          <a:p>
            <a:pPr algn="r" rtl="1"/>
            <a:r>
              <a:rPr lang="fa-IR" b="1" dirty="0">
                <a:cs typeface="B Nazanin" panose="00000400000000000000" pitchFamily="2" charset="-78"/>
              </a:rPr>
              <a:t>عدم تعیین مأخذ جایگاهداران شخص حقیقی</a:t>
            </a:r>
          </a:p>
          <a:p>
            <a:pPr algn="r" rtl="1"/>
            <a:endParaRPr lang="fa-IR" dirty="0"/>
          </a:p>
        </p:txBody>
      </p:sp>
    </p:spTree>
    <p:extLst>
      <p:ext uri="{BB962C8B-B14F-4D97-AF65-F5344CB8AC3E}">
        <p14:creationId xmlns:p14="http://schemas.microsoft.com/office/powerpoint/2010/main" val="3972290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359143" y="1179955"/>
            <a:ext cx="5950217" cy="1768985"/>
          </a:xfrm>
          <a:prstGeom prst="roundRect">
            <a:avLst>
              <a:gd name="adj" fmla="val 2177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r" defTabSz="6858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(26)  – نرخ مالیات و عوارض کالاهای نفتی، فلزات گرانبها، سیگار، نوشابه و سایر کالاهای آسیب رسان به سلامت به شرح زیر تعیین می شود:</a:t>
            </a:r>
            <a:b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الف ـ کالاهای نفتی</a:t>
            </a:r>
            <a:b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1- انواع بنزین و سوخت هواپیما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سی درصد (30%)</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r>
            <a:b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2- نفت گاز، نفت سفید، نفت کوره، گاز طبیعی و گاز مایع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پانزده درصد (15%)</a:t>
            </a:r>
            <a:endParaRPr lang="en-US" altLang="ko-KR" sz="1050"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472238" y="1366065"/>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6741173" y="1498560"/>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(26)</a:t>
            </a:r>
          </a:p>
          <a:p>
            <a:pPr algn="ctr" defTabSz="685800" rtl="1">
              <a:defRPr/>
            </a:pPr>
            <a:r>
              <a:rPr lang="ar-SA" sz="1200" b="1" dirty="0">
                <a:solidFill>
                  <a:prstClr val="black"/>
                </a:solidFill>
                <a:latin typeface="Century Schoolbook"/>
                <a:cs typeface="B Nazanin" panose="00000400000000000000" pitchFamily="2" charset="-78"/>
              </a:rPr>
              <a:t>نرخ مالیات و عوارض کالاهای خاص</a:t>
            </a:r>
            <a:endParaRPr lang="fa-IR" sz="1200" b="1" dirty="0">
              <a:solidFill>
                <a:prstClr val="black"/>
              </a:solidFill>
              <a:latin typeface="Century Schoolbook"/>
              <a:cs typeface="B Nazanin" panose="00000400000000000000" pitchFamily="2" charset="-78"/>
            </a:endParaRPr>
          </a:p>
          <a:p>
            <a:pPr algn="ctr" defTabSz="685800" rtl="1">
              <a:defRPr/>
            </a:pPr>
            <a:endParaRPr lang="fa-IR" sz="1050" b="1" dirty="0">
              <a:solidFill>
                <a:prstClr val="black"/>
              </a:solidFill>
              <a:latin typeface="Century Schoolbook"/>
              <a:cs typeface="B Nazanin" panose="00000400000000000000" pitchFamily="2" charset="-78"/>
            </a:endParaRPr>
          </a:p>
        </p:txBody>
      </p:sp>
      <p:sp>
        <p:nvSpPr>
          <p:cNvPr id="10" name="Rectangle: Rounded Corners 9">
            <a:extLst>
              <a:ext uri="{FF2B5EF4-FFF2-40B4-BE49-F238E27FC236}">
                <a16:creationId xmlns:a16="http://schemas.microsoft.com/office/drawing/2014/main" id="{DECD72A7-FE5D-4425-85A9-24F0D488D713}"/>
              </a:ext>
            </a:extLst>
          </p:cNvPr>
          <p:cNvSpPr/>
          <p:nvPr/>
        </p:nvSpPr>
        <p:spPr>
          <a:xfrm>
            <a:off x="204181" y="3339252"/>
            <a:ext cx="6619529" cy="23045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defTabSz="3429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کالاهای خاص مربوط به ماده (26) عبارتند از:</a:t>
            </a:r>
          </a:p>
          <a:p>
            <a:pPr algn="justLow" defTabSz="3429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الف  کالاهای نفتی </a:t>
            </a:r>
          </a:p>
          <a:p>
            <a:pPr algn="justLow" defTabSz="3429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 ـ طلا، جواهر و پلاتین</a:t>
            </a:r>
          </a:p>
          <a:p>
            <a:pPr algn="justLow" defTabSz="3429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پ ـ نوشابه های قندی گازدار و بدون گاز و سایر کالاهای آسیب رسان به سلامت</a:t>
            </a:r>
          </a:p>
          <a:p>
            <a:pPr algn="justLow" defTabSz="3429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 ـ انواع سیگار و محصولات دخانی</a:t>
            </a:r>
            <a:endParaRPr lang="en-US" sz="1050" dirty="0">
              <a:solidFill>
                <a:sysClr val="windowText" lastClr="000000"/>
              </a:solidFill>
              <a:latin typeface="Century Gothic" panose="020B0502020202020204"/>
              <a:cs typeface="B Zar" panose="00000400000000000000" pitchFamily="2" charset="-78"/>
            </a:endParaRPr>
          </a:p>
        </p:txBody>
      </p:sp>
      <p:sp>
        <p:nvSpPr>
          <p:cNvPr id="11" name="AutoShape 132">
            <a:extLst>
              <a:ext uri="{FF2B5EF4-FFF2-40B4-BE49-F238E27FC236}">
                <a16:creationId xmlns:a16="http://schemas.microsoft.com/office/drawing/2014/main" id="{CF288145-0F42-42C5-8550-476C2837D777}"/>
              </a:ext>
            </a:extLst>
          </p:cNvPr>
          <p:cNvSpPr>
            <a:spLocks noChangeArrowheads="1"/>
          </p:cNvSpPr>
          <p:nvPr/>
        </p:nvSpPr>
        <p:spPr bwMode="gray">
          <a:xfrm rot="10800000" flipH="1">
            <a:off x="7094577" y="3429000"/>
            <a:ext cx="1265903" cy="1957031"/>
          </a:xfrm>
          <a:prstGeom prst="moon">
            <a:avLst>
              <a:gd name="adj" fmla="val 11459"/>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2" name="Oval 102">
            <a:extLst>
              <a:ext uri="{FF2B5EF4-FFF2-40B4-BE49-F238E27FC236}">
                <a16:creationId xmlns:a16="http://schemas.microsoft.com/office/drawing/2014/main" id="{B8C6D206-A2D2-4630-A0B8-A449D3045366}"/>
              </a:ext>
            </a:extLst>
          </p:cNvPr>
          <p:cNvSpPr>
            <a:spLocks noChangeArrowheads="1"/>
          </p:cNvSpPr>
          <p:nvPr/>
        </p:nvSpPr>
        <p:spPr bwMode="gray">
          <a:xfrm>
            <a:off x="7435795" y="3817816"/>
            <a:ext cx="1265903" cy="1179398"/>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توضیحات ماده (23)</a:t>
            </a:r>
            <a:endParaRPr lang="en-US" sz="13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894494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4372" y="2623537"/>
            <a:ext cx="1094375" cy="2657123"/>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8" name="Rectangle: Beveled 7">
            <a:extLst>
              <a:ext uri="{FF2B5EF4-FFF2-40B4-BE49-F238E27FC236}">
                <a16:creationId xmlns:a16="http://schemas.microsoft.com/office/drawing/2014/main" id="{554D97C1-41AB-473C-85B7-F8BAEC3F4099}"/>
              </a:ext>
            </a:extLst>
          </p:cNvPr>
          <p:cNvSpPr/>
          <p:nvPr/>
        </p:nvSpPr>
        <p:spPr>
          <a:xfrm>
            <a:off x="97042" y="1174433"/>
            <a:ext cx="6906691" cy="4543425"/>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(1)- نفت خام، میعانات گازی، و گاز طبیعی خام که توسط وزارت نفت (شرکتهای تابعه)  که  به </a:t>
            </a:r>
            <a:r>
              <a:rPr lang="fa-IR" sz="1725"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شرکت ‌های داخل زنجیره تولید فرآورده های نفتی فروخته می شود</a:t>
            </a: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725"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همچنین واردات </a:t>
            </a: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بنزین و سوخت هواپیما و گاز طبیعی توسط وزارت نفت (شرکت های تابعه)، در این مرحله </a:t>
            </a:r>
            <a:r>
              <a:rPr lang="fa-IR" sz="1725"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مستلزم محاسبه و دریافت مالیات و عوارض ارزش افزوده</a:t>
            </a: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از حلقه بعدی و نیز پرداخت در مرحله واردات </a:t>
            </a:r>
            <a:r>
              <a:rPr lang="fa-IR" sz="1725"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حسب مورد نمی باشد</a:t>
            </a: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مالیات و عوارض فروش فرآورده های تولید شده از کالای مزبور و نیز بنزین و سوخت هواپیما و گاز طبیعی وارداتی در </a:t>
            </a:r>
            <a:r>
              <a:rPr lang="fa-IR" sz="1725"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مراحل بعدی عرضه</a:t>
            </a:r>
            <a:r>
              <a:rPr lang="fa-IR" sz="1725"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حسب مقررات مربوط محاسبه و </a:t>
            </a:r>
            <a:r>
              <a:rPr lang="fa-IR" sz="1725"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وصول می شود.</a:t>
            </a:r>
            <a:endParaRPr lang="fa-IR" sz="1725" cap="small" dirty="0">
              <a:solidFill>
                <a:srgbClr val="FF3333"/>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498740" y="3171619"/>
            <a:ext cx="1480012" cy="156095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 </a:t>
            </a:r>
            <a:r>
              <a:rPr lang="fa-IR" sz="1200" b="1" dirty="0">
                <a:solidFill>
                  <a:prstClr val="black"/>
                </a:solidFill>
                <a:latin typeface="Century Schoolbook"/>
                <a:cs typeface="B Nazanin" panose="00000400000000000000" pitchFamily="2" charset="-78"/>
              </a:rPr>
              <a:t>(26)</a:t>
            </a:r>
          </a:p>
          <a:p>
            <a:pPr algn="ctr" defTabSz="685800" rtl="1">
              <a:defRPr/>
            </a:pPr>
            <a:r>
              <a:rPr lang="ar-SA" sz="1350" b="1" dirty="0">
                <a:solidFill>
                  <a:prstClr val="black"/>
                </a:solidFill>
                <a:latin typeface="Century Schoolbook"/>
                <a:cs typeface="B Nazanin" panose="00000400000000000000" pitchFamily="2" charset="-78"/>
              </a:rPr>
              <a:t>نرخ مالیات و عوارض کالاهای خاص</a:t>
            </a:r>
            <a:endParaRPr lang="fa-IR" sz="1350" b="1" dirty="0">
              <a:solidFill>
                <a:prstClr val="black"/>
              </a:solidFill>
              <a:latin typeface="Century Schoolbook"/>
              <a:cs typeface="B Nazanin" panose="00000400000000000000" pitchFamily="2" charset="-78"/>
            </a:endParaRPr>
          </a:p>
          <a:p>
            <a:pPr algn="ctr" defTabSz="685800" rtl="1">
              <a:defRPr/>
            </a:pPr>
            <a:endParaRPr lang="fa-IR" sz="12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907030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4372" y="2623537"/>
            <a:ext cx="1094375" cy="2657123"/>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8" name="Rectangle: Beveled 7">
            <a:extLst>
              <a:ext uri="{FF2B5EF4-FFF2-40B4-BE49-F238E27FC236}">
                <a16:creationId xmlns:a16="http://schemas.microsoft.com/office/drawing/2014/main" id="{554D97C1-41AB-473C-85B7-F8BAEC3F4099}"/>
              </a:ext>
            </a:extLst>
          </p:cNvPr>
          <p:cNvSpPr/>
          <p:nvPr/>
        </p:nvSpPr>
        <p:spPr>
          <a:xfrm>
            <a:off x="97042" y="1174433"/>
            <a:ext cx="6906691" cy="4543425"/>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500" cap="all" dirty="0">
                <a:ln w="3175" cmpd="sng">
                  <a:noFill/>
                </a:ln>
                <a:solidFill>
                  <a:prstClr val="black"/>
                </a:solidFill>
                <a:latin typeface="Century Gothic" panose="020B0502020202020204"/>
                <a:ea typeface="+mj-ea"/>
                <a:cs typeface="B Zar" panose="00000400000000000000" pitchFamily="2" charset="-78"/>
              </a:rPr>
              <a:t>تبصره (2) ـ </a:t>
            </a:r>
            <a:r>
              <a:rPr lang="fa-IR" sz="16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مأخذ محاسبه مالیات و عوارض فروش در خرده فروشی </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بنزین و نفت گاز توسط شرکتهای غیر دولتی دارای مجوز از وزارت نفت، عبارت است از </a:t>
            </a:r>
            <a:r>
              <a:rPr lang="fa-IR" sz="165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مابه التفاوت </a:t>
            </a:r>
            <a:r>
              <a:rPr lang="fa-IR" sz="16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قیمت خرید </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محصولات فوق از شرکتهای پالایش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با احتساب مالیات و عوارض موضوع بند «الف» این ماده</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با </a:t>
            </a:r>
            <a:r>
              <a:rPr lang="fa-IR" sz="16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قیمت عرضه </a:t>
            </a:r>
            <a:r>
              <a:rPr lang="fa-IR" sz="16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آنها به مصرف کننده. ما به التفاوت مزبور به عنوان درآمد ناشی از ارائه خدمات توسط جایگاههای عرضه بنزین و نفت گاز تلقی شده و با نرخ مذکور در ماده (7) این قانون مشمول مالیات و عوارض می‌گردد. مالیات و عوارض پرداختی بابت خرید بنزین و نفت گاز به عنوان اعتبار مالیاتی برای جایگاه داران منظور نمی شود.</a:t>
            </a:r>
            <a:endParaRPr lang="fa-IR" sz="1725" cap="small" dirty="0">
              <a:solidFill>
                <a:srgbClr val="FF3333"/>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498740" y="3171619"/>
            <a:ext cx="1480012" cy="156095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 </a:t>
            </a:r>
            <a:r>
              <a:rPr lang="fa-IR" sz="1200" b="1" dirty="0">
                <a:solidFill>
                  <a:prstClr val="black"/>
                </a:solidFill>
                <a:latin typeface="Century Schoolbook"/>
                <a:cs typeface="B Nazanin" panose="00000400000000000000" pitchFamily="2" charset="-78"/>
              </a:rPr>
              <a:t>(26)</a:t>
            </a:r>
          </a:p>
          <a:p>
            <a:pPr algn="ctr" defTabSz="685800" rtl="1">
              <a:defRPr/>
            </a:pPr>
            <a:r>
              <a:rPr lang="ar-SA" sz="1350" b="1" dirty="0">
                <a:solidFill>
                  <a:prstClr val="black"/>
                </a:solidFill>
                <a:latin typeface="Century Schoolbook"/>
                <a:cs typeface="B Nazanin" panose="00000400000000000000" pitchFamily="2" charset="-78"/>
              </a:rPr>
              <a:t>نرخ مالیات و عوارض کالاهای خاص</a:t>
            </a:r>
            <a:endParaRPr lang="fa-IR" sz="1350" b="1" dirty="0">
              <a:solidFill>
                <a:prstClr val="black"/>
              </a:solidFill>
              <a:latin typeface="Century Schoolbook"/>
              <a:cs typeface="B Nazanin" panose="00000400000000000000" pitchFamily="2" charset="-78"/>
            </a:endParaRPr>
          </a:p>
          <a:p>
            <a:pPr algn="ctr" defTabSz="685800" rtl="1">
              <a:defRPr/>
            </a:pPr>
            <a:endParaRPr lang="fa-IR" sz="12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592004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4372" y="2623537"/>
            <a:ext cx="1094375" cy="2657123"/>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8" name="Rectangle: Beveled 7">
            <a:extLst>
              <a:ext uri="{FF2B5EF4-FFF2-40B4-BE49-F238E27FC236}">
                <a16:creationId xmlns:a16="http://schemas.microsoft.com/office/drawing/2014/main" id="{554D97C1-41AB-473C-85B7-F8BAEC3F4099}"/>
              </a:ext>
            </a:extLst>
          </p:cNvPr>
          <p:cNvSpPr/>
          <p:nvPr/>
        </p:nvSpPr>
        <p:spPr>
          <a:xfrm>
            <a:off x="97042" y="1174433"/>
            <a:ext cx="6906691" cy="1834515"/>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(3) -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مالیات و عوارض پرداختی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مؤدیان بابت کالاهای موضوع این بند، در صورتی که به عنوان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مواد اولیه اصلی توسط واحدهای تولیدی به کار برده شود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به عنوان اعتبار مالیاتی آن واحدها قابل پذیرش می باشد.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همچنین مالیات و عوارض پرداختی توسط واردکنندگان و توزیع کنندگان کالاهای مزبور به عنوان اعتبار مالیاتی آنان منظور می‌گردد.</a:t>
            </a:r>
            <a:endParaRPr lang="fa-IR" sz="1500" cap="small" dirty="0">
              <a:solidFill>
                <a:srgbClr val="FF3333"/>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498740" y="3171619"/>
            <a:ext cx="1480012" cy="156095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 </a:t>
            </a:r>
            <a:r>
              <a:rPr lang="fa-IR" sz="1200" b="1" dirty="0">
                <a:solidFill>
                  <a:prstClr val="black"/>
                </a:solidFill>
                <a:latin typeface="Century Schoolbook"/>
                <a:cs typeface="B Nazanin" panose="00000400000000000000" pitchFamily="2" charset="-78"/>
              </a:rPr>
              <a:t>(26)</a:t>
            </a:r>
          </a:p>
          <a:p>
            <a:pPr algn="ctr" defTabSz="685800" rtl="1">
              <a:defRPr/>
            </a:pPr>
            <a:r>
              <a:rPr lang="ar-SA" sz="1350" b="1" dirty="0">
                <a:solidFill>
                  <a:prstClr val="black"/>
                </a:solidFill>
                <a:latin typeface="Century Schoolbook"/>
                <a:cs typeface="B Nazanin" panose="00000400000000000000" pitchFamily="2" charset="-78"/>
              </a:rPr>
              <a:t>نرخ مالیات و عوارض کالاهای خاص</a:t>
            </a:r>
            <a:endParaRPr lang="fa-IR" sz="1350" b="1" dirty="0">
              <a:solidFill>
                <a:prstClr val="black"/>
              </a:solidFill>
              <a:latin typeface="Century Schoolbook"/>
              <a:cs typeface="B Nazanin" panose="00000400000000000000" pitchFamily="2" charset="-78"/>
            </a:endParaRPr>
          </a:p>
          <a:p>
            <a:pPr algn="ctr" defTabSz="685800" rtl="1">
              <a:defRPr/>
            </a:pPr>
            <a:endParaRPr lang="fa-IR" sz="1200" b="1" dirty="0">
              <a:solidFill>
                <a:prstClr val="black"/>
              </a:solidFill>
              <a:latin typeface="Century Schoolbook"/>
              <a:cs typeface="B Nazanin" panose="00000400000000000000" pitchFamily="2" charset="-78"/>
            </a:endParaRPr>
          </a:p>
        </p:txBody>
      </p:sp>
      <p:sp>
        <p:nvSpPr>
          <p:cNvPr id="7" name="Rectangle: Beveled 6">
            <a:extLst>
              <a:ext uri="{FF2B5EF4-FFF2-40B4-BE49-F238E27FC236}">
                <a16:creationId xmlns:a16="http://schemas.microsoft.com/office/drawing/2014/main" id="{77815A16-90D0-43E4-8CE2-2C16B0EF5460}"/>
              </a:ext>
            </a:extLst>
          </p:cNvPr>
          <p:cNvSpPr/>
          <p:nvPr/>
        </p:nvSpPr>
        <p:spPr>
          <a:xfrm>
            <a:off x="97041" y="3103245"/>
            <a:ext cx="6906691" cy="2802857"/>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(4) - مالیات و عوارضی که شرکت ملی نفت ایران برای خرید نهاده های مورد نیاز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جهت طرحهای تملک دارایی های سرمایه ای پرداخت می کند، قابل استرداد یا تهاتر نمی باشد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شرکت یاد شده مجاز است مبالغ مزبور را به عنوان بخشی از بهای تمام شده دارایی های فوق الذکر منظور نماید. سایر مالیات و عوارضی که شرکت مزبور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برای مصارفی غیر از تملک دارایی های سرمایه ای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پرداخت می کند، با رعایت مقررات،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به عنوان اعتبار مالیاتی آن شرکت منظور می‌گردد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اعتبار یاد شده با تأیید سازمان قابل تهاتر با بدهی مالیاتی آن شرکت یا سایر شرکت های تابعه وزارت نفت می باشد.</a:t>
            </a:r>
            <a:endParaRPr lang="fa-IR" sz="1350" cap="small" dirty="0">
              <a:solidFill>
                <a:srgbClr val="FF3333"/>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029881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428751" y="1843658"/>
            <a:ext cx="6276272" cy="865261"/>
          </a:xfrm>
        </p:spPr>
        <p:txBody>
          <a:bodyPr/>
          <a:lstStyle/>
          <a:p>
            <a:r>
              <a:rPr lang="fa-IR" sz="2400" b="1" dirty="0">
                <a:solidFill>
                  <a:schemeClr val="tx1"/>
                </a:solidFill>
                <a:cs typeface="B Titr" panose="00000700000000000000" pitchFamily="2" charset="-78"/>
              </a:rPr>
              <a:t>مشکلات اجرای نظام ماليات بر ارزش افزوده در ایران</a:t>
            </a:r>
            <a:endParaRPr lang="en-US" sz="2400" b="1" dirty="0">
              <a:solidFill>
                <a:schemeClr val="tx1"/>
              </a:solidFill>
              <a:cs typeface="B Titr" panose="00000700000000000000" pitchFamily="2" charset="-78"/>
            </a:endParaRPr>
          </a:p>
        </p:txBody>
      </p:sp>
      <p:sp>
        <p:nvSpPr>
          <p:cNvPr id="3" name="Title 2"/>
          <p:cNvSpPr>
            <a:spLocks noGrp="1"/>
          </p:cNvSpPr>
          <p:nvPr>
            <p:ph type="title"/>
          </p:nvPr>
        </p:nvSpPr>
        <p:spPr/>
        <p:txBody>
          <a:bodyPr>
            <a:normAutofit/>
          </a:bodyPr>
          <a:lstStyle/>
          <a:p>
            <a:r>
              <a:rPr lang="fa-IR" dirty="0">
                <a:cs typeface="B Titr" panose="00000700000000000000" pitchFamily="2" charset="-78"/>
              </a:rPr>
              <a:t>فصل اول-کلیات</a:t>
            </a:r>
          </a:p>
        </p:txBody>
      </p:sp>
      <p:sp>
        <p:nvSpPr>
          <p:cNvPr id="6" name="Rectangle 5"/>
          <p:cNvSpPr/>
          <p:nvPr/>
        </p:nvSpPr>
        <p:spPr>
          <a:xfrm>
            <a:off x="1428751" y="3722226"/>
            <a:ext cx="2655984" cy="150697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marL="160735" indent="-160735">
              <a:buFont typeface="Arial" panose="020B0604020202020204" pitchFamily="34" charset="0"/>
              <a:buChar char="•"/>
            </a:pPr>
            <a:r>
              <a:rPr lang="fa-IR" sz="1200" b="1" dirty="0">
                <a:solidFill>
                  <a:schemeClr val="tx1"/>
                </a:solidFill>
                <a:cs typeface="B Titr" panose="00000700000000000000" pitchFamily="2" charset="-78"/>
              </a:rPr>
              <a:t>نحوه برخورد با خرده فروشان (مشاغل جزء )</a:t>
            </a:r>
          </a:p>
          <a:p>
            <a:pPr marL="160735" indent="-160735">
              <a:buFont typeface="Arial" panose="020B0604020202020204" pitchFamily="34" charset="0"/>
              <a:buChar char="•"/>
            </a:pPr>
            <a:r>
              <a:rPr lang="fa-IR" sz="1200" b="1" dirty="0">
                <a:solidFill>
                  <a:schemeClr val="tx1"/>
                </a:solidFill>
                <a:cs typeface="B Titr" panose="00000700000000000000" pitchFamily="2" charset="-78"/>
              </a:rPr>
              <a:t>چگونگي برخورد در خصوص مواد غذايي كشاورزي</a:t>
            </a:r>
          </a:p>
          <a:p>
            <a:pPr marL="160735" indent="-160735">
              <a:buFont typeface="Arial" panose="020B0604020202020204" pitchFamily="34" charset="0"/>
              <a:buChar char="•"/>
            </a:pPr>
            <a:r>
              <a:rPr lang="fa-IR" sz="1200" b="1" dirty="0">
                <a:solidFill>
                  <a:schemeClr val="tx1"/>
                </a:solidFill>
                <a:cs typeface="B Titr" panose="00000700000000000000" pitchFamily="2" charset="-78"/>
              </a:rPr>
              <a:t>نحوه عمل در مورد كالاهاي سرمايه اي</a:t>
            </a:r>
          </a:p>
          <a:p>
            <a:pPr marL="160735" indent="-160735">
              <a:buFont typeface="Arial" panose="020B0604020202020204" pitchFamily="34" charset="0"/>
              <a:buChar char="•"/>
            </a:pPr>
            <a:r>
              <a:rPr lang="fa-IR" sz="1200" b="1" dirty="0">
                <a:solidFill>
                  <a:schemeClr val="tx1"/>
                </a:solidFill>
                <a:cs typeface="B Titr" panose="00000700000000000000" pitchFamily="2" charset="-78"/>
              </a:rPr>
              <a:t>مشكلات وصول ماليات از خدمات (نظير بانك ها و بيمه)</a:t>
            </a:r>
          </a:p>
        </p:txBody>
      </p:sp>
      <p:sp>
        <p:nvSpPr>
          <p:cNvPr id="11" name="Rounded Rectangle 10"/>
          <p:cNvSpPr/>
          <p:nvPr/>
        </p:nvSpPr>
        <p:spPr>
          <a:xfrm>
            <a:off x="4750696" y="2883863"/>
            <a:ext cx="2789081" cy="557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chemeClr val="tx1"/>
                </a:solidFill>
                <a:cs typeface="B Titr" panose="00000700000000000000" pitchFamily="2" charset="-78"/>
              </a:rPr>
              <a:t>1- عدم آماده سازی زیر ساخت و بستر</a:t>
            </a:r>
          </a:p>
        </p:txBody>
      </p:sp>
      <p:sp>
        <p:nvSpPr>
          <p:cNvPr id="12" name="Rounded Rectangle 11"/>
          <p:cNvSpPr/>
          <p:nvPr/>
        </p:nvSpPr>
        <p:spPr>
          <a:xfrm>
            <a:off x="4750696" y="3854608"/>
            <a:ext cx="2789081" cy="53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chemeClr val="tx1"/>
                </a:solidFill>
                <a:cs typeface="B Titr" panose="00000700000000000000" pitchFamily="2" charset="-78"/>
              </a:rPr>
              <a:t>2- مشکلات اجرايي ماليات بر ارزش افزوده</a:t>
            </a:r>
          </a:p>
        </p:txBody>
      </p:sp>
      <p:sp>
        <p:nvSpPr>
          <p:cNvPr id="13" name="Left Arrow 12"/>
          <p:cNvSpPr/>
          <p:nvPr/>
        </p:nvSpPr>
        <p:spPr>
          <a:xfrm>
            <a:off x="4236346" y="3988629"/>
            <a:ext cx="330542" cy="2680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cs typeface="B Titr" panose="00000700000000000000" pitchFamily="2" charset="-78"/>
            </a:endParaRPr>
          </a:p>
        </p:txBody>
      </p:sp>
      <p:sp>
        <p:nvSpPr>
          <p:cNvPr id="14" name="Left Arrow 13"/>
          <p:cNvSpPr/>
          <p:nvPr/>
        </p:nvSpPr>
        <p:spPr>
          <a:xfrm>
            <a:off x="4236346" y="3050484"/>
            <a:ext cx="330542" cy="2100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cs typeface="B Titr" panose="00000700000000000000" pitchFamily="2" charset="-78"/>
            </a:endParaRPr>
          </a:p>
        </p:txBody>
      </p:sp>
      <p:sp>
        <p:nvSpPr>
          <p:cNvPr id="15" name="Rectangle 14"/>
          <p:cNvSpPr/>
          <p:nvPr/>
        </p:nvSpPr>
        <p:spPr>
          <a:xfrm>
            <a:off x="1428751" y="2564904"/>
            <a:ext cx="2655984" cy="8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فشار بار مالیات بر تولید کنندگان و واردکنندگان به جای مصرف کنندگان</a:t>
            </a:r>
            <a:endParaRPr lang="en-US" sz="1600" dirty="0">
              <a:solidFill>
                <a:schemeClr val="tx1"/>
              </a:solidFill>
              <a:cs typeface="B Titr" panose="00000700000000000000" pitchFamily="2" charset="-78"/>
            </a:endParaRPr>
          </a:p>
        </p:txBody>
      </p:sp>
    </p:spTree>
    <p:extLst>
      <p:ext uri="{BB962C8B-B14F-4D97-AF65-F5344CB8AC3E}">
        <p14:creationId xmlns:p14="http://schemas.microsoft.com/office/powerpoint/2010/main" val="36479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46765" y="1252105"/>
            <a:ext cx="7383769" cy="44888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defTabSz="342900" rtl="1">
              <a:lnSpc>
                <a:spcPct val="200000"/>
              </a:lnSpc>
              <a:defRPr/>
            </a:pPr>
            <a:r>
              <a:rPr lang="fa-IR" sz="1500" cap="all" dirty="0">
                <a:ln w="3175" cmpd="sng">
                  <a:noFill/>
                </a:ln>
                <a:solidFill>
                  <a:prstClr val="black"/>
                </a:solidFill>
                <a:latin typeface="Century Gothic" panose="020B0502020202020204"/>
                <a:ea typeface="+mj-ea"/>
                <a:cs typeface="B Zar" panose="00000400000000000000" pitchFamily="2" charset="-78"/>
              </a:rPr>
              <a:t>به موجب بند (ب) ماده (10) قانون مالیات بر ارزش افزوده مصوب سال 1400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
            </a:r>
            <a:b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b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خدمات معاوضه (سوآپ) نفت خام، فرآورده های نفتی (بنزین، نفت گاز، نفت کوره، نفت سفید، گاز مایع و سوخت هوایی)، گاز طبیعی و برق؛ از پرداخت مالیات و عوارض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معاف</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هستند و مالیات و عوارض خرید نهادهای آنها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مسترد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می شود.</a:t>
            </a:r>
          </a:p>
          <a:p>
            <a:pPr algn="justLow" defTabSz="342900" rtl="1">
              <a:lnSpc>
                <a:spcPct val="20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(1)- فروش کلیه فرآورده های تولیدی شرکتهای پالایش به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صورت ارزی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(فروش سوختهای هوایی به شرکت های هواپیمایی خارجی در فرودگاههای داخلی)،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مرزی</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(فروش سوخت در جایگاه های مستقر در نواحی مرزی کشور) و همچنین فروش سوخت دارای پروانه صادراتی گمرک جمهوری اسلامی ایران به کشتی ها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بنکرینگ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صادرات</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محسوب می شود.</a:t>
            </a:r>
            <a:endParaRPr lang="en-US" sz="1350" dirty="0">
              <a:solidFill>
                <a:sysClr val="windowText" lastClr="000000"/>
              </a:solidFill>
              <a:latin typeface="Century Gothic" panose="020B0502020202020204"/>
              <a:cs typeface="B Zar" panose="00000400000000000000" pitchFamily="2" charset="-78"/>
            </a:endParaRP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rtl="1">
              <a:defRPr/>
            </a:pPr>
            <a:r>
              <a:rPr lang="fa-IR" b="1" cap="all" dirty="0">
                <a:ln w="3175" cmpd="sng">
                  <a:noFill/>
                </a:ln>
                <a:solidFill>
                  <a:schemeClr val="tx1"/>
                </a:solidFill>
                <a:latin typeface="B Zar" panose="00000400000000000000" pitchFamily="2" charset="-78"/>
                <a:ea typeface="Calibri" panose="020F0502020204030204" pitchFamily="34" charset="0"/>
                <a:cs typeface="B Zar" panose="00000400000000000000" pitchFamily="2" charset="-78"/>
              </a:rPr>
              <a:t>یادآوری</a:t>
            </a:r>
            <a:endParaRPr lang="en-US" b="1" dirty="0">
              <a:solidFill>
                <a:schemeClr val="tx1"/>
              </a:solidFill>
              <a:latin typeface="Century Schoolbook"/>
              <a:cs typeface="B Nazanin" panose="00000400000000000000" pitchFamily="2" charset="-78"/>
            </a:endParaRPr>
          </a:p>
        </p:txBody>
      </p:sp>
    </p:spTree>
    <p:extLst>
      <p:ext uri="{BB962C8B-B14F-4D97-AF65-F5344CB8AC3E}">
        <p14:creationId xmlns:p14="http://schemas.microsoft.com/office/powerpoint/2010/main" val="3601179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349186"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r" defTabSz="685800" rtl="1">
              <a:lnSpc>
                <a:spcPct val="150000"/>
              </a:lnSpc>
              <a:defRPr/>
            </a:pP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(26)  – نرخ مالیات و عوارض کالاهای نفتی، فلزات گرانبها، سیگار، نوشابه و سایر کالاهای آسیب رسان به سلامت به شرح زیر تعیین می شود:</a:t>
            </a:r>
            <a:b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35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ب ـ طلا، جواهر و پلاتین</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r>
            <a:b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1-</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اصل طلا</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جواهر و پلاتین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کار رفته در مصنوعات ساخته شده از فلزات مزبور، </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معاف</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از مالیات و عوارض می باشد.</a:t>
            </a:r>
            <a:b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2-</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اجرت ساخت، حق العمل و سود فروشنده</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کالاهای موضوع این بند </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مشمول</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مالیات و عوارض با </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نرخ</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نه </a:t>
            </a:r>
            <a:r>
              <a:rPr lang="fa-IR" sz="135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درصد (9%) </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می باشد.</a:t>
            </a:r>
            <a:endParaRPr lang="fa-IR" sz="1350" cap="all" dirty="0">
              <a:ln w="3175" cmpd="sng">
                <a:noFill/>
              </a:ln>
              <a:latin typeface="B Zar" panose="00000400000000000000" pitchFamily="2" charset="-78"/>
              <a:ea typeface="Calibri" panose="020F0502020204030204" pitchFamily="34" charset="0"/>
              <a:cs typeface="B Zar" panose="00000400000000000000" pitchFamily="2" charset="-78"/>
            </a:endParaRPr>
          </a:p>
          <a:p>
            <a:pPr algn="r" defTabSz="685800" rtl="1">
              <a:lnSpc>
                <a:spcPct val="150000"/>
              </a:lnSpc>
              <a:defRPr/>
            </a:pPr>
            <a:r>
              <a:rPr lang="fa-IR" sz="1350" cap="all" dirty="0">
                <a:ln w="3175" cmpd="sng">
                  <a:noFill/>
                </a:ln>
                <a:cs typeface="B Zar" panose="00000400000000000000" pitchFamily="2" charset="-78"/>
              </a:rPr>
              <a:t>3-پس از راه اندازی سامانه مؤدیان، عرضه کنندگان کالا و خدمات مربوط به این بند مکلفند کلیه عملیات خرید و فروش خود را در سامانه مزبور ثبت کنند. درج ارزش اصل طلا، جواهر و پلاتین، اجرت ساخت، حق العمل و سود فروشنده به تفکیک در صورتحساب الکترونیکی الزامی است. در صورت کتمان و یا عدم‌ثبت تمام یا برخی از معاملات در سامانه مذکور مشمول جریمه ای معادل نه درصد (9%) ارزش اصل طلا، جواهر و پلاتین است که غیر قابل بخشودگی می باشد. این جریمه علاوه بر جریمه مذکور در بند «ب» ماده (36) این قانون است.</a:t>
            </a:r>
          </a:p>
          <a:p>
            <a:pPr algn="r" defTabSz="685800" rtl="1">
              <a:lnSpc>
                <a:spcPct val="150000"/>
              </a:lnSpc>
              <a:defRPr/>
            </a:pPr>
            <a:r>
              <a:rPr lang="fa-IR" sz="1350" cap="all" dirty="0">
                <a:ln w="3175" cmpd="sng">
                  <a:noFill/>
                </a:ln>
                <a:cs typeface="B Zar" panose="00000400000000000000" pitchFamily="2" charset="-78"/>
              </a:rPr>
              <a:t>4-کلیه واحدهای فعال در زنجیره عرضه کالا و خدمات مربوط به این بند مکلفند حداکثر تا دو ماه پس از لازم الاجراء شدن این قانون از پایانه  فروشگاهی مورد تأیید سازمان استفاده کنند، در غیر این صورت اتحادیه‌های ذی ربط و اتاق اصناف ایران موظفند پروانه فعالیت واحدهای موضوع این بند در کل زنجیره مربوط را که بدون استفاده از پایانه فروشگاهی اقدام به فروش کالا یا خدمت می‌کنند، باطل نمایند. </a:t>
            </a:r>
            <a:br>
              <a:rPr lang="fa-IR" sz="1350" cap="all" dirty="0">
                <a:ln w="3175" cmpd="sng">
                  <a:noFill/>
                </a:ln>
                <a:cs typeface="B Zar" panose="00000400000000000000" pitchFamily="2" charset="-78"/>
              </a:rPr>
            </a:br>
            <a:r>
              <a:rPr lang="fa-IR" sz="1350" cap="all" dirty="0">
                <a:ln w="3175" cmpd="sng">
                  <a:noFill/>
                </a:ln>
                <a:cs typeface="B Zar" panose="00000400000000000000" pitchFamily="2" charset="-78"/>
              </a:rPr>
              <a:t>نیروی انتظامی موظف است از ادامه فعالیت واحدهای فاقد پروانه جلوگیری کند.</a:t>
            </a:r>
            <a:r>
              <a:rPr lang="fa-IR" sz="1350" cap="all" dirty="0">
                <a:ln w="3175" cmpd="sng">
                  <a:noFill/>
                </a:ln>
                <a:latin typeface="B Zar" panose="00000400000000000000" pitchFamily="2" charset="-78"/>
                <a:ea typeface="Calibri" panose="020F0502020204030204" pitchFamily="34" charset="0"/>
                <a:cs typeface="B Zar" panose="00000400000000000000" pitchFamily="2" charset="-78"/>
              </a:rPr>
              <a:t/>
            </a:r>
            <a:br>
              <a:rPr lang="fa-IR" sz="1350" cap="all" dirty="0">
                <a:ln w="3175" cmpd="sng">
                  <a:noFill/>
                </a:ln>
                <a:latin typeface="B Zar" panose="00000400000000000000" pitchFamily="2" charset="-78"/>
                <a:ea typeface="Calibri" panose="020F0502020204030204" pitchFamily="34" charset="0"/>
                <a:cs typeface="B Zar" panose="00000400000000000000" pitchFamily="2" charset="-78"/>
              </a:rPr>
            </a:br>
            <a:endParaRPr lang="en-US" altLang="ko-KR" sz="825" cap="all" dirty="0">
              <a:ln w="3175" cmpd="sng">
                <a:noFill/>
              </a:ln>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64457"/>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(26)</a:t>
            </a:r>
          </a:p>
          <a:p>
            <a:pPr algn="ctr" defTabSz="685800" rtl="1">
              <a:defRPr/>
            </a:pPr>
            <a:r>
              <a:rPr lang="ar-SA" sz="1200" b="1" dirty="0">
                <a:solidFill>
                  <a:prstClr val="black"/>
                </a:solidFill>
                <a:latin typeface="Century Schoolbook"/>
                <a:cs typeface="B Nazanin" panose="00000400000000000000" pitchFamily="2" charset="-78"/>
              </a:rPr>
              <a:t>نرخ مالیات و عوارض کالاهای خاص</a:t>
            </a:r>
            <a:endParaRPr lang="fa-IR" sz="1200" b="1" dirty="0">
              <a:solidFill>
                <a:prstClr val="black"/>
              </a:solidFill>
              <a:latin typeface="Century Schoolbook"/>
              <a:cs typeface="B Nazanin" panose="00000400000000000000" pitchFamily="2" charset="-78"/>
            </a:endParaRPr>
          </a:p>
          <a:p>
            <a:pPr algn="ctr" defTabSz="685800" rtl="1">
              <a:defRPr/>
            </a:pPr>
            <a:endParaRPr lang="fa-IR"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995430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349186"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(26)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نرخ مالیات و عوارض کالاهای نفتی، فلزات گرانبها، سیگار، نوشابه و سایر کالاهای آسیب رسان به سلامت به شرح زیر تعیین می شود:</a:t>
            </a:r>
          </a:p>
          <a:p>
            <a:pPr algn="just" defTabSz="685800" rtl="1">
              <a:lnSpc>
                <a:spcPct val="150000"/>
              </a:lnSpc>
              <a:defRPr/>
            </a:pPr>
            <a:r>
              <a:rPr lang="fa-IR"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پ ـ نوشابه های قندی گازدار و بدون گاز و سایر کالاهای آسیب رسان به سلامت</a:t>
            </a:r>
          </a:p>
          <a:p>
            <a:pPr algn="just" defTabSz="685800" rtl="1">
              <a:lnSpc>
                <a:spcPct val="150000"/>
              </a:lnSpc>
              <a:defRPr/>
            </a:pP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نوشابه های قندی و گازدار و بدون گاز و سایر </a:t>
            </a:r>
            <a:r>
              <a:rPr lang="fa-IR" sz="1500" cap="all" dirty="0">
                <a:ln w="3175" cmpd="sng">
                  <a:noFill/>
                </a:ln>
                <a:solidFill>
                  <a:prstClr val="black"/>
                </a:solidFill>
                <a:highlight>
                  <a:srgbClr val="FFFF00"/>
                </a:highlight>
                <a:latin typeface="B Zar" panose="00000400000000000000" pitchFamily="2" charset="-78"/>
                <a:ea typeface="Calibri" panose="020F0502020204030204" pitchFamily="34" charset="0"/>
                <a:cs typeface="B Zar" panose="00000400000000000000" pitchFamily="2" charset="-78"/>
              </a:rPr>
              <a:t>کالاهای آسیب رسان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سلامت (به استثنای کالاهای موضوع بند «ت» این ماده)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تولید داخل</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مشمول مالیات و عوارض با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نرخ شانزده درصد (16%)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و</a:t>
            </a:r>
          </a:p>
          <a:p>
            <a:pPr algn="just" defTabSz="685800" rtl="1">
              <a:lnSpc>
                <a:spcPct val="150000"/>
              </a:lnSpc>
              <a:defRPr/>
            </a:pP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واردات</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آنها مشمول مالیات و عوارض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با نرخ سی و شش درصد (36%)</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می باشند. </a:t>
            </a:r>
          </a:p>
          <a:p>
            <a:pPr algn="justLow" defTabSz="685800" rtl="1">
              <a:lnSpc>
                <a:spcPct val="150000"/>
              </a:lnSpc>
              <a:defRPr/>
            </a:pPr>
            <a:r>
              <a:rPr lang="fa-IR" sz="1500" cap="all" dirty="0">
                <a:ln w="3175" cmpd="sng">
                  <a:noFill/>
                </a:ln>
                <a:solidFill>
                  <a:prstClr val="black"/>
                </a:solidFill>
                <a:cs typeface="B Zar" panose="00000400000000000000" pitchFamily="2" charset="-78"/>
              </a:rPr>
              <a:t>فهرست کالاهای موضوع این بند و واحدهای تولید کننده آنها حداکثر دو ماه پس از ابلاغ این قانون به پیشنهاد وزارت بهداشت، درمان و آموزش پزشکی و حداکثر یک ماه بعد از آن توسط کارگروهی مرکب از</a:t>
            </a:r>
            <a:r>
              <a:rPr lang="en-US" sz="1500" cap="all" dirty="0">
                <a:ln w="3175" cmpd="sng">
                  <a:noFill/>
                </a:ln>
                <a:solidFill>
                  <a:prstClr val="black"/>
                </a:solidFill>
                <a:cs typeface="B Zar" panose="00000400000000000000" pitchFamily="2" charset="-78"/>
              </a:rPr>
              <a:t> </a:t>
            </a:r>
            <a:r>
              <a:rPr lang="fa-IR" sz="1500" cap="all" dirty="0">
                <a:ln w="3175" cmpd="sng">
                  <a:noFill/>
                </a:ln>
                <a:solidFill>
                  <a:prstClr val="black"/>
                </a:solidFill>
                <a:cs typeface="B Zar" panose="00000400000000000000" pitchFamily="2" charset="-78"/>
              </a:rPr>
              <a:t>نمایندگان تام الاختیار وزارتخانه مزبور، وزارت صنعت، معدن و تجارت و وزارت امور اقتصادی و دارایی تصویب می شود. </a:t>
            </a:r>
            <a:br>
              <a:rPr lang="fa-IR" sz="1500" cap="all" dirty="0">
                <a:ln w="3175" cmpd="sng">
                  <a:noFill/>
                </a:ln>
                <a:solidFill>
                  <a:prstClr val="black"/>
                </a:solidFill>
                <a:cs typeface="B Zar" panose="00000400000000000000" pitchFamily="2" charset="-78"/>
              </a:rPr>
            </a:br>
            <a:r>
              <a:rPr lang="fa-IR" sz="1500" cap="all" dirty="0">
                <a:ln w="3175" cmpd="sng">
                  <a:noFill/>
                </a:ln>
                <a:solidFill>
                  <a:prstClr val="black"/>
                </a:solidFill>
                <a:cs typeface="B Zar" panose="00000400000000000000" pitchFamily="2" charset="-78"/>
              </a:rPr>
              <a:t>تغییرات فهرست مورد نظر تا انتهای دی ماه هر سال (برای اجراء در سال بعد) به ترتیب فوق تصویب و توسط وزارت بهداشت، درمان و آموزش پزشکی برای اجراء اعلام می‌گردد.در صورت عدم تصویب فهرست مزبور در مهلت مقرر، فهرست پیشنهادی وزارت بهداشت، درمان و آموزش پزشکی پس از تأیید شورای عالی سلامت و امنیت غذایی، ملاک عمل است.</a:t>
            </a:r>
            <a:endParaRPr lang="en-US" altLang="ko-KR" sz="1500" cap="all" dirty="0">
              <a:ln w="3175" cmpd="sng">
                <a:noFill/>
              </a:ln>
              <a:solidFill>
                <a:prstClr val="black"/>
              </a:solidFill>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64457"/>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(26)</a:t>
            </a:r>
          </a:p>
          <a:p>
            <a:pPr algn="ctr" defTabSz="685800" rtl="1">
              <a:defRPr/>
            </a:pPr>
            <a:r>
              <a:rPr lang="ar-SA" sz="1200" b="1" dirty="0">
                <a:solidFill>
                  <a:prstClr val="black"/>
                </a:solidFill>
                <a:latin typeface="Century Schoolbook"/>
                <a:cs typeface="B Nazanin" panose="00000400000000000000" pitchFamily="2" charset="-78"/>
              </a:rPr>
              <a:t>نرخ مالیات و عوارض کالاهای خاص</a:t>
            </a:r>
            <a:endParaRPr lang="fa-IR" sz="1200" b="1" dirty="0">
              <a:solidFill>
                <a:prstClr val="black"/>
              </a:solidFill>
              <a:latin typeface="Century Schoolbook"/>
              <a:cs typeface="B Nazanin" panose="00000400000000000000" pitchFamily="2" charset="-78"/>
            </a:endParaRPr>
          </a:p>
          <a:p>
            <a:pPr algn="ctr" defTabSz="685800" rtl="1">
              <a:defRPr/>
            </a:pPr>
            <a:endParaRPr lang="fa-IR"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3344223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2" name="Rectangle: Rounded Corners 1">
            <a:extLst>
              <a:ext uri="{FF2B5EF4-FFF2-40B4-BE49-F238E27FC236}">
                <a16:creationId xmlns:a16="http://schemas.microsoft.com/office/drawing/2014/main" id="{5710F62D-E1F0-4C49-B5DF-49D8C65BCC01}"/>
              </a:ext>
            </a:extLst>
          </p:cNvPr>
          <p:cNvSpPr/>
          <p:nvPr/>
        </p:nvSpPr>
        <p:spPr>
          <a:xfrm>
            <a:off x="46765" y="1252105"/>
            <a:ext cx="7383769" cy="43028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600"/>
              </a:spcAft>
            </a:pPr>
            <a:r>
              <a:rPr lang="fa-IR" sz="1200" b="1" dirty="0">
                <a:solidFill>
                  <a:schemeClr val="tx1">
                    <a:lumMod val="65000"/>
                    <a:lumOff val="35000"/>
                  </a:schemeClr>
                </a:solidFill>
                <a:highlight>
                  <a:srgbClr val="FFFF00"/>
                </a:highlight>
                <a:latin typeface="Calibri" panose="020F0502020204030204" pitchFamily="34" charset="0"/>
                <a:ea typeface="Calibri" panose="020F0502020204030204" pitchFamily="34" charset="0"/>
                <a:cs typeface="B Zar" panose="00000400000000000000" pitchFamily="2" charset="-78"/>
              </a:rPr>
              <a:t>بند (ج) ماده (7) قانون احكام دائمي برنامه‌ هاي توسعه كشور مصوب 1395/11/10با اصلاحات و الحاقات بعدي</a:t>
            </a:r>
            <a:endParaRPr lang="en-US" sz="90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spcAft>
                <a:spcPts val="600"/>
              </a:spcAft>
            </a:pPr>
            <a:r>
              <a:rPr lang="fa-IR"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هرگونه تبليغات خدمات و كالاهاي آسيب‌ رسان به سلامت موضوع ماده</a:t>
            </a:r>
            <a:r>
              <a:rPr lang="en-US"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 </a:t>
            </a:r>
            <a:r>
              <a:rPr lang="fa-IR"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( 48 ) قانون الحاق موادي به قانون تنظيم بخشي از مقررات مالي دولت (۲) براساس تشخيص و اعلام وزارت بهداشت،‌ درمان و آموزش پزشكي و سازمان ملي استاندارد ايران از سوي همه رسانه ‌ها ممنوع است.</a:t>
            </a:r>
          </a:p>
          <a:p>
            <a:pPr algn="just" rtl="1">
              <a:lnSpc>
                <a:spcPct val="150000"/>
              </a:lnSpc>
              <a:spcAft>
                <a:spcPts val="600"/>
              </a:spcAft>
            </a:pPr>
            <a:r>
              <a:rPr lang="fa-IR" sz="1200" b="1" dirty="0">
                <a:solidFill>
                  <a:schemeClr val="tx1">
                    <a:lumMod val="65000"/>
                    <a:lumOff val="35000"/>
                  </a:schemeClr>
                </a:solidFill>
                <a:highlight>
                  <a:srgbClr val="FFFF00"/>
                </a:highlight>
                <a:latin typeface="Calibri" panose="020F0502020204030204" pitchFamily="34" charset="0"/>
                <a:ea typeface="Calibri" panose="020F0502020204030204" pitchFamily="34" charset="0"/>
                <a:cs typeface="B Zar" panose="00000400000000000000" pitchFamily="2" charset="-78"/>
              </a:rPr>
              <a:t>ماده (48) قانون الحاق برخی مواد به قانون تنظیم بخشی از مقررات مالی دولت (2)</a:t>
            </a:r>
          </a:p>
          <a:p>
            <a:pPr algn="r" rtl="1">
              <a:lnSpc>
                <a:spcPct val="150000"/>
              </a:lnSpc>
              <a:spcAft>
                <a:spcPts val="600"/>
              </a:spcAft>
            </a:pPr>
            <a:r>
              <a:rPr lang="fa-IR"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هر گونه تولید و واردات و عرضه کالاها و خدمات آسیب رسان به سلامت و داروهای با احتمال سو مصرف، مشمول عوارض خاص تحت عنوان عوارض سلامت می باشد. فهرست خدمات و اقدامات و کالاهای آسیب رسان به سلامت و داروهای با احتمال سومصرف توسط وزارت بهداشت، درمان و آموزش پزشکی و درصد عوارض (حداکثر ده درصد ارزش کالا) برای این کالاها در ابتدای هر سال توسط کارگروهی با مسؤولیت وزارت بهداشت، درمان و آموزش پزشکی و با عضویت وزارتخانه های امور اقتصادی و دارایی، تعاون، کار و رفاه اجتماعی و صنعت، معدن و تجارت و سازمان مدیریت و برنامه ریزی کشور تعیین و ابلاغ می شود</a:t>
            </a:r>
            <a:r>
              <a:rPr lang="en-US"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 </a:t>
            </a:r>
            <a:r>
              <a:rPr lang="fa-IR"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صددرصد (۱۰۰%) مبلغ وصولی پس از واریز به خزانه و مبادله موافقتنامه به صورت درآمد ـ هزینه در اختیار دستگاه های اجرایی مربوطه قرار می گیرد</a:t>
            </a:r>
            <a:r>
              <a:rPr lang="en-US" sz="1350" dirty="0">
                <a:solidFill>
                  <a:schemeClr val="tx1">
                    <a:lumMod val="65000"/>
                    <a:lumOff val="35000"/>
                  </a:schemeClr>
                </a:solidFill>
                <a:latin typeface="Calibri" panose="020F0502020204030204" pitchFamily="34" charset="0"/>
                <a:ea typeface="Calibri" panose="020F0502020204030204" pitchFamily="34" charset="0"/>
                <a:cs typeface="B Zar" panose="00000400000000000000" pitchFamily="2" charset="-78"/>
              </a:rPr>
              <a:t>.</a:t>
            </a:r>
            <a:endParaRPr lang="en-US" sz="1350" dirty="0">
              <a:solidFill>
                <a:schemeClr val="tx1">
                  <a:lumMod val="65000"/>
                  <a:lumOff val="35000"/>
                </a:schemeClr>
              </a:solidFill>
              <a:latin typeface="Century Gothic" panose="020B0502020202020204"/>
              <a:cs typeface="B Zar" panose="00000400000000000000" pitchFamily="2" charset="-78"/>
            </a:endParaRPr>
          </a:p>
        </p:txBody>
      </p:sp>
      <p:sp>
        <p:nvSpPr>
          <p:cNvPr id="7" name="AutoShape 132">
            <a:extLst>
              <a:ext uri="{FF2B5EF4-FFF2-40B4-BE49-F238E27FC236}">
                <a16:creationId xmlns:a16="http://schemas.microsoft.com/office/drawing/2014/main" id="{C6EA9CB3-2CD8-4F81-8D7F-9E4A554E0A64}"/>
              </a:ext>
            </a:extLst>
          </p:cNvPr>
          <p:cNvSpPr>
            <a:spLocks noChangeArrowheads="1"/>
          </p:cNvSpPr>
          <p:nvPr/>
        </p:nvSpPr>
        <p:spPr bwMode="gray">
          <a:xfrm rot="10800000" flipH="1">
            <a:off x="7605795" y="2706638"/>
            <a:ext cx="1265903" cy="2076815"/>
          </a:xfrm>
          <a:prstGeom prst="moon">
            <a:avLst>
              <a:gd name="adj" fmla="val 6042"/>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1AE3A66-C596-461E-BE48-CFF44221D342}"/>
              </a:ext>
            </a:extLst>
          </p:cNvPr>
          <p:cNvSpPr>
            <a:spLocks noChangeArrowheads="1"/>
          </p:cNvSpPr>
          <p:nvPr/>
        </p:nvSpPr>
        <p:spPr bwMode="gray">
          <a:xfrm>
            <a:off x="7781056" y="3119253"/>
            <a:ext cx="1265903" cy="1251585"/>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توضیحات</a:t>
            </a:r>
            <a:endParaRPr lang="en-US" sz="15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600561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349186" y="1051642"/>
            <a:ext cx="7126034" cy="4869175"/>
          </a:xfrm>
          <a:prstGeom prst="roundRect">
            <a:avLst>
              <a:gd name="adj" fmla="val 12241"/>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square" anchor="ctr"/>
          <a:lstStyle/>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(26)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نرخ مالیات و عوارض کالاهای نفتی، فلزات گرانبها، سیگار، نوشابه و سایر کالاهای آسیب رسان به سلامت به شرح زیر تعیین می شود:</a:t>
            </a:r>
          </a:p>
          <a:p>
            <a:pPr algn="just" defTabSz="685800" rtl="1">
              <a:lnSpc>
                <a:spcPct val="150000"/>
              </a:lnSpc>
              <a:defRPr/>
            </a:pPr>
            <a:r>
              <a:rPr lang="fa-IR"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ت ـ انواع سیگار و محصولات دخانی</a:t>
            </a:r>
          </a:p>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انواع سیگار و محصولات دخانی به شرح زیر مشمول مالیات و عوارض می شوند:</a:t>
            </a:r>
          </a:p>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1-سیگار، توتون پیپ و تنباکوی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تولید داخلی</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بیست و پنج درصد (25%)؛</a:t>
            </a:r>
          </a:p>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2-سیگار، توتون پیپ و تنباکوی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تولید داخل با نشان بین المللی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که فهرست آن هر سال توسط وزارت صنعت، معدن و تجارت تهیه و با تصویب هیأت وزیران ابلاغ می شود،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چهل درصد(40%)؛</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r>
            <a:b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b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3-سیگار، توتون پیپ و تنباکوی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وارداتی</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شصت و پنج درصد (65%)</a:t>
            </a:r>
          </a:p>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4-</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توتون </a:t>
            </a:r>
            <a:r>
              <a:rPr lang="fa-IR"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خام</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 وارداتی ده درصد (10%)؛</a:t>
            </a:r>
          </a:p>
          <a:p>
            <a:pPr algn="just" defTabSz="685800" rtl="1">
              <a:lnSpc>
                <a:spcPct val="150000"/>
              </a:lnSpc>
              <a:defRPr/>
            </a:pP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5-</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توتون </a:t>
            </a:r>
            <a:r>
              <a:rPr lang="fa-IR"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فرآوری</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 شده وارداتی </a:t>
            </a:r>
            <a:r>
              <a:rPr lang="fa-IR"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(خرمن توتون) </a:t>
            </a:r>
            <a:r>
              <a:rPr lang="fa-IR"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سی و پنج درصد (35%)؛</a:t>
            </a:r>
            <a:endParaRPr lang="en-US" altLang="ko-KR" sz="1500" cap="all" dirty="0">
              <a:ln w="3175" cmpd="sng">
                <a:noFill/>
              </a:ln>
              <a:solidFill>
                <a:prstClr val="black"/>
              </a:solidFill>
              <a:latin typeface="Century Schoolbook"/>
              <a:cs typeface="B Zar"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549958" y="2831962"/>
            <a:ext cx="882968" cy="1440178"/>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818893" y="2964457"/>
            <a:ext cx="1228065" cy="11317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200" b="1" dirty="0">
                <a:solidFill>
                  <a:prstClr val="black"/>
                </a:solidFill>
                <a:latin typeface="Century Schoolbook"/>
                <a:cs typeface="B Nazanin" panose="00000400000000000000" pitchFamily="2" charset="-78"/>
              </a:rPr>
              <a:t>ماده </a:t>
            </a:r>
            <a:r>
              <a:rPr lang="fa-IR" sz="1050" b="1" dirty="0">
                <a:solidFill>
                  <a:prstClr val="black"/>
                </a:solidFill>
                <a:latin typeface="Century Schoolbook"/>
                <a:cs typeface="B Nazanin" panose="00000400000000000000" pitchFamily="2" charset="-78"/>
              </a:rPr>
              <a:t>(26)</a:t>
            </a:r>
          </a:p>
          <a:p>
            <a:pPr algn="ctr" defTabSz="685800" rtl="1">
              <a:defRPr/>
            </a:pPr>
            <a:r>
              <a:rPr lang="ar-SA" sz="1200" b="1" dirty="0">
                <a:solidFill>
                  <a:prstClr val="black"/>
                </a:solidFill>
                <a:latin typeface="Century Schoolbook"/>
                <a:cs typeface="B Nazanin" panose="00000400000000000000" pitchFamily="2" charset="-78"/>
              </a:rPr>
              <a:t>نرخ مالیات و عوارض کالاهای خاص</a:t>
            </a:r>
            <a:endParaRPr lang="fa-IR" sz="1200" b="1" dirty="0">
              <a:solidFill>
                <a:prstClr val="black"/>
              </a:solidFill>
              <a:latin typeface="Century Schoolbook"/>
              <a:cs typeface="B Nazanin" panose="00000400000000000000" pitchFamily="2" charset="-78"/>
            </a:endParaRPr>
          </a:p>
          <a:p>
            <a:pPr algn="ctr" defTabSz="685800" rtl="1">
              <a:defRPr/>
            </a:pPr>
            <a:endParaRPr lang="fa-IR" sz="105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2076289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7144372" y="2623537"/>
            <a:ext cx="1094375" cy="2657123"/>
          </a:xfrm>
          <a:prstGeom prst="moon">
            <a:avLst>
              <a:gd name="adj" fmla="val 13274"/>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8" name="Rectangle: Beveled 7">
            <a:extLst>
              <a:ext uri="{FF2B5EF4-FFF2-40B4-BE49-F238E27FC236}">
                <a16:creationId xmlns:a16="http://schemas.microsoft.com/office/drawing/2014/main" id="{554D97C1-41AB-473C-85B7-F8BAEC3F4099}"/>
              </a:ext>
            </a:extLst>
          </p:cNvPr>
          <p:cNvSpPr/>
          <p:nvPr/>
        </p:nvSpPr>
        <p:spPr>
          <a:xfrm>
            <a:off x="97042" y="1024152"/>
            <a:ext cx="6906691" cy="4751941"/>
          </a:xfrm>
          <a:prstGeom prst="bevel">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150000"/>
              </a:lnSpc>
              <a:buClr>
                <a:prstClr val="white"/>
              </a:buClr>
              <a:buSzPct val="100000"/>
              <a:defRPr/>
            </a:pPr>
            <a:r>
              <a:rPr lang="fa-IR"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ت -  انواع سیگار و محصولات دخانی</a:t>
            </a:r>
          </a:p>
          <a:p>
            <a:pPr algn="justLow" defTabSz="342900" rtl="1">
              <a:lnSpc>
                <a:spcPct val="150000"/>
              </a:lnSpc>
              <a:buClr>
                <a:prstClr val="white"/>
              </a:buClr>
              <a:buSzPct val="100000"/>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(1)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ـ نرخ های تعیین شده </a:t>
            </a:r>
            <a:r>
              <a:rPr lang="fa-IR" sz="1500" cap="all" dirty="0">
                <a:ln w="3175" cmpd="sng">
                  <a:noFill/>
                </a:ln>
                <a:solidFill>
                  <a:srgbClr val="FF0000"/>
                </a:solidFill>
                <a:latin typeface="B Zar" panose="00000400000000000000" pitchFamily="2" charset="-78"/>
                <a:ea typeface="Calibri" panose="020F0502020204030204" pitchFamily="34" charset="0"/>
                <a:cs typeface="B Zar" panose="00000400000000000000" pitchFamily="2" charset="-78"/>
              </a:rPr>
              <a:t>از سال دوم اجرای قانون هر سال پنج واحد درصد افزایش می یابد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تا زمانی که نرخ مذکور برای انواع سیگار و محصولات دخانی، توتون پیپ و تنباکوی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تولید داخل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به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پنجاه و پنج درصد (55%)،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برای تولیدات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داخل با نشان بین المللی و نود و پنج درصد (95%)</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و برای انواع سیگار و محصولات دخانی، توتون پیپ و تنباکوی</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 وارداتی به یکصد و بیست و پنج درصد (125%) برسد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a:t>
            </a:r>
          </a:p>
          <a:p>
            <a:pPr algn="justLow" defTabSz="342900" rtl="1">
              <a:lnSpc>
                <a:spcPct val="150000"/>
              </a:lnSpc>
              <a:buClr>
                <a:prstClr val="white"/>
              </a:buClr>
              <a:buSzPct val="100000"/>
              <a:defRPr/>
            </a:pPr>
            <a:r>
              <a:rPr lang="fa-IR" sz="15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تبصره (2) - </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تولید کنندگان سیگار و محصولات دخانی </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مکلفند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 از زمان لازم الاجرا شدن این قانون،</a:t>
            </a:r>
            <a:r>
              <a:rPr lang="fa-IR" sz="1500" cap="all" dirty="0">
                <a:ln w="3175" cmpd="sng">
                  <a:noFill/>
                </a:ln>
                <a:solidFill>
                  <a:srgbClr val="3333FF"/>
                </a:solidFill>
                <a:latin typeface="B Zar" panose="00000400000000000000" pitchFamily="2" charset="-78"/>
                <a:ea typeface="Calibri" panose="020F0502020204030204" pitchFamily="34" charset="0"/>
                <a:cs typeface="B Zar" panose="00000400000000000000" pitchFamily="2" charset="-78"/>
              </a:rPr>
              <a:t>قیمت خرده فروشی و تاریخ تولید را بر روی پاکت بسته بندی محصولات دخانی درج کنند</a:t>
            </a:r>
            <a:r>
              <a:rPr lang="fa-IR" sz="150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.در صورت تخلف از حکم این تبصره، اعتبار مالیاتی مربوط، پذیرفته نمی شود و مشمول مالیات وعوارض فروش به نرخهای مذکور است.</a:t>
            </a:r>
            <a:endParaRPr lang="fa-IR" sz="1350" cap="small" dirty="0">
              <a:solidFill>
                <a:srgbClr val="FF3333"/>
              </a:solidFill>
              <a:highlight>
                <a:srgbClr val="FFFF00"/>
              </a:highlight>
              <a:latin typeface="B Zar" panose="00000400000000000000" pitchFamily="2" charset="-78"/>
              <a:ea typeface="Calibri" panose="020F0502020204030204" pitchFamily="34" charset="0"/>
              <a:cs typeface="B Zar" panose="00000400000000000000" pitchFamily="2" charset="-78"/>
            </a:endParaRPr>
          </a:p>
        </p:txBody>
      </p:sp>
      <p:sp>
        <p:nvSpPr>
          <p:cNvPr id="9" name="Oval 102">
            <a:extLst>
              <a:ext uri="{FF2B5EF4-FFF2-40B4-BE49-F238E27FC236}">
                <a16:creationId xmlns:a16="http://schemas.microsoft.com/office/drawing/2014/main" id="{12787EE5-4F9D-4F27-9C4B-0BBF064498B0}"/>
              </a:ext>
            </a:extLst>
          </p:cNvPr>
          <p:cNvSpPr>
            <a:spLocks noChangeArrowheads="1"/>
          </p:cNvSpPr>
          <p:nvPr/>
        </p:nvSpPr>
        <p:spPr bwMode="gray">
          <a:xfrm>
            <a:off x="7498740" y="3171619"/>
            <a:ext cx="1480012" cy="156095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square" anchor="ctr"/>
          <a:lstStyle/>
          <a:p>
            <a:pPr algn="ctr" defTabSz="685800" rtl="1">
              <a:defRPr/>
            </a:pPr>
            <a:r>
              <a:rPr lang="fa-IR" sz="1350" b="1" dirty="0">
                <a:solidFill>
                  <a:prstClr val="black"/>
                </a:solidFill>
                <a:latin typeface="Century Schoolbook"/>
                <a:cs typeface="B Nazanin" panose="00000400000000000000" pitchFamily="2" charset="-78"/>
              </a:rPr>
              <a:t>ماده </a:t>
            </a:r>
            <a:r>
              <a:rPr lang="fa-IR" sz="1200" b="1" dirty="0">
                <a:solidFill>
                  <a:prstClr val="black"/>
                </a:solidFill>
                <a:latin typeface="Century Schoolbook"/>
                <a:cs typeface="B Nazanin" panose="00000400000000000000" pitchFamily="2" charset="-78"/>
              </a:rPr>
              <a:t>(26)</a:t>
            </a:r>
          </a:p>
          <a:p>
            <a:pPr algn="ctr" defTabSz="685800" rtl="1">
              <a:defRPr/>
            </a:pPr>
            <a:r>
              <a:rPr lang="ar-SA" sz="1350" b="1" dirty="0">
                <a:solidFill>
                  <a:prstClr val="black"/>
                </a:solidFill>
                <a:latin typeface="Century Schoolbook"/>
                <a:cs typeface="B Nazanin" panose="00000400000000000000" pitchFamily="2" charset="-78"/>
              </a:rPr>
              <a:t>نرخ مالیات و عوارض کالاهای خاص</a:t>
            </a:r>
            <a:endParaRPr lang="fa-IR" sz="1350" b="1" dirty="0">
              <a:solidFill>
                <a:prstClr val="black"/>
              </a:solidFill>
              <a:latin typeface="Century Schoolbook"/>
              <a:cs typeface="B Nazanin" panose="00000400000000000000" pitchFamily="2" charset="-78"/>
            </a:endParaRPr>
          </a:p>
          <a:p>
            <a:pPr algn="ctr" defTabSz="685800" rtl="1">
              <a:defRPr/>
            </a:pPr>
            <a:endParaRPr lang="fa-IR" sz="1200" b="1" dirty="0">
              <a:solidFill>
                <a:prstClr val="black"/>
              </a:solidFill>
              <a:latin typeface="Century Schoolbook"/>
              <a:cs typeface="B Nazanin" panose="00000400000000000000" pitchFamily="2" charset="-78"/>
            </a:endParaRPr>
          </a:p>
        </p:txBody>
      </p:sp>
    </p:spTree>
    <p:extLst>
      <p:ext uri="{BB962C8B-B14F-4D97-AF65-F5344CB8AC3E}">
        <p14:creationId xmlns:p14="http://schemas.microsoft.com/office/powerpoint/2010/main" val="12187363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097906" y="2249971"/>
            <a:ext cx="4765559" cy="2763230"/>
          </a:xfrm>
          <a:prstGeom prst="roundRect">
            <a:avLst/>
          </a:prstGeom>
          <a:solidFill>
            <a:srgbClr val="4C216D"/>
          </a:solidFill>
          <a:ln w="38100" cap="flat" cmpd="sng" algn="ctr">
            <a:solidFill>
              <a:srgbClr val="FFFFCC"/>
            </a:solidFill>
            <a:prstDash val="solid"/>
          </a:ln>
          <a:effectLst/>
        </p:spPr>
        <p:txBody>
          <a:bodyPr rtlCol="1" anchor="ctr"/>
          <a:lstStyle/>
          <a:p>
            <a:pPr algn="ctr" defTabSz="685800" fontAlgn="auto">
              <a:spcBef>
                <a:spcPts val="0"/>
              </a:spcBef>
              <a:spcAft>
                <a:spcPts val="0"/>
              </a:spcAft>
              <a:defRPr/>
            </a:pPr>
            <a:r>
              <a:rPr lang="fa-IR" sz="4500" b="1" kern="0" dirty="0">
                <a:ln w="31750">
                  <a:noFill/>
                </a:ln>
                <a:solidFill>
                  <a:srgbClr val="FFFF99"/>
                </a:solidFill>
                <a:latin typeface="IranNastaliq" pitchFamily="18" charset="0"/>
                <a:cs typeface="B Titr" pitchFamily="2" charset="-78"/>
              </a:rPr>
              <a:t>با تشكر از توجه شما</a:t>
            </a:r>
          </a:p>
        </p:txBody>
      </p:sp>
      <p:sp>
        <p:nvSpPr>
          <p:cNvPr id="11" name="Rounded Rectangle 10"/>
          <p:cNvSpPr/>
          <p:nvPr/>
        </p:nvSpPr>
        <p:spPr>
          <a:xfrm>
            <a:off x="2026628" y="2163607"/>
            <a:ext cx="4883228" cy="2941503"/>
          </a:xfrm>
          <a:prstGeom prst="roundRect">
            <a:avLst/>
          </a:prstGeom>
          <a:noFill/>
          <a:ln w="57150" cap="flat" cmpd="sng" algn="ctr">
            <a:solidFill>
              <a:schemeClr val="accent2">
                <a:lumMod val="50000"/>
              </a:schemeClr>
            </a:solidFill>
            <a:prstDash val="solid"/>
          </a:ln>
          <a:effectLst/>
        </p:spPr>
        <p:txBody>
          <a:bodyPr rtlCol="1" anchor="ctr"/>
          <a:lstStyle/>
          <a:p>
            <a:pPr algn="ctr" defTabSz="685800" fontAlgn="auto">
              <a:spcBef>
                <a:spcPts val="0"/>
              </a:spcBef>
              <a:spcAft>
                <a:spcPts val="0"/>
              </a:spcAft>
              <a:defRPr/>
            </a:pPr>
            <a:endParaRPr lang="fa-IR" sz="4500" b="1" kern="0" dirty="0">
              <a:ln w="31750">
                <a:noFill/>
              </a:ln>
              <a:solidFill>
                <a:srgbClr val="FFFFCC"/>
              </a:solidFill>
              <a:latin typeface="IranNastaliq" pitchFamily="18" charset="0"/>
              <a:cs typeface="B Titr" pitchFamily="2" charset="-78"/>
            </a:endParaRPr>
          </a:p>
        </p:txBody>
      </p:sp>
    </p:spTree>
    <p:extLst>
      <p:ext uri="{BB962C8B-B14F-4D97-AF65-F5344CB8AC3E}">
        <p14:creationId xmlns:p14="http://schemas.microsoft.com/office/powerpoint/2010/main" val="234377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687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6">
            <a:extLst>
              <a:ext uri="{FF2B5EF4-FFF2-40B4-BE49-F238E27FC236}">
                <a16:creationId xmlns:a16="http://schemas.microsoft.com/office/drawing/2014/main" id="{ABD46A7C-B4FA-4698-B302-48A0D53E826D}"/>
              </a:ext>
            </a:extLst>
          </p:cNvPr>
          <p:cNvSpPr>
            <a:spLocks noChangeArrowheads="1"/>
          </p:cNvSpPr>
          <p:nvPr/>
        </p:nvSpPr>
        <p:spPr bwMode="gray">
          <a:xfrm>
            <a:off x="-108520" y="1244001"/>
            <a:ext cx="8347266" cy="671908"/>
          </a:xfrm>
          <a:prstGeom prst="roundRect">
            <a:avLst>
              <a:gd name="adj" fmla="val 50000"/>
            </a:avLst>
          </a:prstGeom>
          <a:solidFill>
            <a:srgbClr val="99FF99"/>
          </a:solidFill>
          <a:ln w="25400">
            <a:solidFill>
              <a:schemeClr val="bg1"/>
            </a:solidFill>
            <a:round/>
            <a:headEnd/>
            <a:tailEnd/>
          </a:ln>
          <a:effectLst>
            <a:outerShdw blurRad="50800" dist="38100" dir="10800000" algn="r" rotWithShape="0">
              <a:prstClr val="black">
                <a:alpha val="40000"/>
              </a:prstClr>
            </a:outerShdw>
          </a:effectLst>
        </p:spPr>
        <p:txBody>
          <a:bodyPr wrap="none" anchor="ctr"/>
          <a:lstStyle/>
          <a:p>
            <a:pPr algn="ctr" defTabSz="685800">
              <a:defRPr/>
            </a:pPr>
            <a:r>
              <a:rPr lang="fa-IR" sz="1400" b="1"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ماده (2): عرضه کالاها و ارائه خدمات در ایران و واردات و صادرات آنها، از لحاظ مالیات و عوارض مشمول مقررات این قانون است</a:t>
            </a:r>
            <a:r>
              <a:rPr lang="fa-IR" sz="1350" cap="all" dirty="0">
                <a:ln w="3175" cmpd="sng">
                  <a:noFill/>
                </a:ln>
                <a:solidFill>
                  <a:prstClr val="black"/>
                </a:solidFill>
                <a:latin typeface="B Zar" panose="00000400000000000000" pitchFamily="2" charset="-78"/>
                <a:ea typeface="Calibri" panose="020F0502020204030204" pitchFamily="34" charset="0"/>
                <a:cs typeface="B Zar" panose="00000400000000000000" pitchFamily="2" charset="-78"/>
              </a:rPr>
              <a:t>.</a:t>
            </a:r>
            <a:endParaRPr lang="en-US" altLang="ko-KR" sz="2100" b="1" dirty="0">
              <a:solidFill>
                <a:prstClr val="black"/>
              </a:solidFill>
              <a:latin typeface="Century Schoolbook"/>
              <a:ea typeface="굴림" charset="-127"/>
              <a:cs typeface="B Nazanin" panose="00000400000000000000" pitchFamily="2" charset="-78"/>
            </a:endParaRPr>
          </a:p>
        </p:txBody>
      </p:sp>
      <p:pic>
        <p:nvPicPr>
          <p:cNvPr id="34" name="Picture 33">
            <a:hlinkClick r:id="rId2" action="ppaction://hlinksldjump"/>
            <a:extLst>
              <a:ext uri="{FF2B5EF4-FFF2-40B4-BE49-F238E27FC236}">
                <a16:creationId xmlns:a16="http://schemas.microsoft.com/office/drawing/2014/main" id="{7801B4EB-2E66-4B2A-B072-983B75D1C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746" y="1051642"/>
            <a:ext cx="808212" cy="1034512"/>
          </a:xfrm>
          <a:prstGeom prst="rect">
            <a:avLst/>
          </a:prstGeom>
        </p:spPr>
      </p:pic>
      <p:sp>
        <p:nvSpPr>
          <p:cNvPr id="15" name="AutoShape 132">
            <a:extLst>
              <a:ext uri="{FF2B5EF4-FFF2-40B4-BE49-F238E27FC236}">
                <a16:creationId xmlns:a16="http://schemas.microsoft.com/office/drawing/2014/main" id="{390B9418-17B4-4DC8-ABBB-5BD9CBC0170F}"/>
              </a:ext>
            </a:extLst>
          </p:cNvPr>
          <p:cNvSpPr>
            <a:spLocks noChangeArrowheads="1"/>
          </p:cNvSpPr>
          <p:nvPr/>
        </p:nvSpPr>
        <p:spPr bwMode="gray">
          <a:xfrm rot="10800000" flipH="1">
            <a:off x="6790993" y="2237422"/>
            <a:ext cx="1541478" cy="3026093"/>
          </a:xfrm>
          <a:prstGeom prst="moon">
            <a:avLst>
              <a:gd name="adj" fmla="val 16153"/>
            </a:avLst>
          </a:prstGeom>
          <a:solidFill>
            <a:schemeClr val="tx1"/>
          </a:solidFill>
          <a:ln w="12700">
            <a:solidFill>
              <a:srgbClr val="C0C0C0"/>
            </a:solidFill>
            <a:miter lim="800000"/>
            <a:headEnd/>
            <a:tailEnd/>
          </a:ln>
          <a:effectLst>
            <a:outerShdw blurRad="50800" dist="38100" dir="10800000" algn="r" rotWithShape="0">
              <a:prstClr val="black">
                <a:alpha val="40000"/>
              </a:prstClr>
            </a:outerShdw>
          </a:effectLst>
        </p:spPr>
        <p:txBody>
          <a:bodyPr wrap="none" anchor="ctr"/>
          <a:lstStyle/>
          <a:p>
            <a:pPr defTabSz="685800">
              <a:defRPr/>
            </a:pPr>
            <a:endParaRPr lang="en-US" sz="1350" dirty="0">
              <a:solidFill>
                <a:prstClr val="black"/>
              </a:solidFill>
              <a:latin typeface="Century Schoolbook"/>
              <a:cs typeface="B Nazanin"/>
            </a:endParaRPr>
          </a:p>
        </p:txBody>
      </p:sp>
      <p:sp>
        <p:nvSpPr>
          <p:cNvPr id="16" name="Oval 102">
            <a:extLst>
              <a:ext uri="{FF2B5EF4-FFF2-40B4-BE49-F238E27FC236}">
                <a16:creationId xmlns:a16="http://schemas.microsoft.com/office/drawing/2014/main" id="{6E0399A0-A692-460B-88E3-C5844CE99FF4}"/>
              </a:ext>
            </a:extLst>
          </p:cNvPr>
          <p:cNvSpPr>
            <a:spLocks noChangeArrowheads="1"/>
          </p:cNvSpPr>
          <p:nvPr/>
        </p:nvSpPr>
        <p:spPr bwMode="gray">
          <a:xfrm>
            <a:off x="7513444" y="3051024"/>
            <a:ext cx="1372958" cy="1406676"/>
          </a:xfrm>
          <a:prstGeom prst="ellipse">
            <a:avLst/>
          </a:prstGeom>
          <a:solidFill>
            <a:schemeClr val="accent1">
              <a:lumMod val="40000"/>
              <a:lumOff val="60000"/>
            </a:schemeClr>
          </a:solidFill>
          <a:ln>
            <a:noFill/>
            <a:headEnd/>
            <a:tailEnd/>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wrap="none" anchor="ctr"/>
          <a:lstStyle/>
          <a:p>
            <a:pPr algn="ctr" defTabSz="685800" rtl="1">
              <a:defRPr/>
            </a:pPr>
            <a:r>
              <a:rPr lang="fa-IR" b="1" dirty="0">
                <a:solidFill>
                  <a:prstClr val="black"/>
                </a:solidFill>
                <a:latin typeface="Century Schoolbook"/>
                <a:cs typeface="B Nazanin" panose="00000400000000000000" pitchFamily="2" charset="-78"/>
              </a:rPr>
              <a:t>ماده(2)</a:t>
            </a:r>
          </a:p>
          <a:p>
            <a:pPr algn="ctr" defTabSz="685800" rtl="1">
              <a:defRPr/>
            </a:pPr>
            <a:r>
              <a:rPr lang="en-US" b="1" dirty="0">
                <a:solidFill>
                  <a:prstClr val="black"/>
                </a:solidFill>
                <a:latin typeface="Arial" panose="020B0604020202020204" pitchFamily="34" charset="0"/>
                <a:ea typeface="Calibri" panose="020F0502020204030204" pitchFamily="34" charset="0"/>
                <a:cs typeface="B Nazanin"/>
              </a:rPr>
              <a:t> </a:t>
            </a:r>
            <a:r>
              <a:rPr lang="ar-SA" b="1" dirty="0">
                <a:solidFill>
                  <a:prstClr val="black"/>
                </a:solidFill>
                <a:latin typeface="Century Schoolbook"/>
                <a:cs typeface="B Nazanin" panose="00000400000000000000" pitchFamily="2" charset="-78"/>
              </a:rPr>
              <a:t>دامنه مشمولیت</a:t>
            </a:r>
            <a:endParaRPr lang="en-US" b="1" dirty="0">
              <a:solidFill>
                <a:prstClr val="black"/>
              </a:solidFill>
              <a:latin typeface="Century Schoolbook"/>
              <a:cs typeface="B Nazanin" panose="00000400000000000000" pitchFamily="2" charset="-78"/>
            </a:endParaRPr>
          </a:p>
        </p:txBody>
      </p:sp>
      <p:sp>
        <p:nvSpPr>
          <p:cNvPr id="5" name="Rectangle: Beveled 4">
            <a:extLst>
              <a:ext uri="{FF2B5EF4-FFF2-40B4-BE49-F238E27FC236}">
                <a16:creationId xmlns:a16="http://schemas.microsoft.com/office/drawing/2014/main" id="{1E86B9FD-3EE8-4DAD-A729-F5DEC976336E}"/>
              </a:ext>
            </a:extLst>
          </p:cNvPr>
          <p:cNvSpPr/>
          <p:nvPr/>
        </p:nvSpPr>
        <p:spPr>
          <a:xfrm>
            <a:off x="151457" y="2086154"/>
            <a:ext cx="6466514" cy="3794741"/>
          </a:xfrm>
          <a:prstGeom prst="bevel">
            <a:avLst>
              <a:gd name="adj" fmla="val 8393"/>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defTabSz="342900" rtl="1">
              <a:lnSpc>
                <a:spcPct val="200000"/>
              </a:lnSpc>
              <a:buClr>
                <a:prstClr val="white"/>
              </a:buClr>
              <a:buSzPct val="100000"/>
              <a:defRPr/>
            </a:pPr>
            <a:r>
              <a:rPr lang="fa-IR" sz="1500" cap="small" dirty="0">
                <a:solidFill>
                  <a:srgbClr val="FF0000"/>
                </a:solidFill>
                <a:latin typeface="B Zar" panose="00000400000000000000" pitchFamily="2" charset="-78"/>
                <a:ea typeface="Calibri" panose="020F0502020204030204" pitchFamily="34" charset="0"/>
                <a:cs typeface="B Zar" panose="00000400000000000000" pitchFamily="2" charset="-78"/>
              </a:rPr>
              <a:t>تبصره (1)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کالاها و خدمات مشمول موضوع این قانون که </a:t>
            </a: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توسط مؤدیان حقیقی خریداری</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 تحصیل یا تولید می شود، در صورتی که برای مصارف شخصی برداشته شود عرضه کالا به خود محسوب می شود و مشمول مالیات و عوارض خواهد شد. در صورتی که </a:t>
            </a:r>
            <a:r>
              <a:rPr lang="fa-IR" sz="1500" b="1" cap="small" dirty="0">
                <a:solidFill>
                  <a:prstClr val="black"/>
                </a:solidFill>
                <a:latin typeface="B Zar" panose="00000400000000000000" pitchFamily="2" charset="-78"/>
                <a:ea typeface="Calibri" panose="020F0502020204030204" pitchFamily="34" charset="0"/>
                <a:cs typeface="B Zar" panose="00000400000000000000" pitchFamily="2" charset="-78"/>
              </a:rPr>
              <a:t>عرضه کالا به خود برای استفاده شغلی باشد مشمول مالیات و عوارض نخواهد شد.</a:t>
            </a:r>
          </a:p>
          <a:p>
            <a:pPr algn="justLow" defTabSz="342900" rtl="1">
              <a:lnSpc>
                <a:spcPct val="200000"/>
              </a:lnSpc>
              <a:buClr>
                <a:prstClr val="white"/>
              </a:buClr>
              <a:buSzPct val="100000"/>
              <a:defRPr/>
            </a:pPr>
            <a:r>
              <a:rPr lang="fa-IR" sz="1500" cap="small" dirty="0">
                <a:solidFill>
                  <a:srgbClr val="FF0000"/>
                </a:solidFill>
                <a:latin typeface="B Zar" panose="00000400000000000000" pitchFamily="2" charset="-78"/>
                <a:ea typeface="Calibri" panose="020F0502020204030204" pitchFamily="34" charset="0"/>
                <a:cs typeface="B Zar" panose="00000400000000000000" pitchFamily="2" charset="-78"/>
              </a:rPr>
              <a:t>تبصره (2) : </a:t>
            </a:r>
            <a:r>
              <a:rPr lang="fa-IR" sz="1500" cap="small" dirty="0">
                <a:solidFill>
                  <a:prstClr val="black"/>
                </a:solidFill>
                <a:latin typeface="B Zar" panose="00000400000000000000" pitchFamily="2" charset="-78"/>
                <a:ea typeface="Calibri" panose="020F0502020204030204" pitchFamily="34" charset="0"/>
                <a:cs typeface="B Zar" panose="00000400000000000000" pitchFamily="2" charset="-78"/>
              </a:rPr>
              <a:t>معاوضه کالاها و خدمات در این قانون، عرضه کالا و ارائه خدمت از طرف هر یک از متعاملین محسوب می شود و مشمول مقررات این قانون است.</a:t>
            </a:r>
          </a:p>
        </p:txBody>
      </p:sp>
    </p:spTree>
    <p:extLst>
      <p:ext uri="{BB962C8B-B14F-4D97-AF65-F5344CB8AC3E}">
        <p14:creationId xmlns:p14="http://schemas.microsoft.com/office/powerpoint/2010/main" val="1728111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Cambria"/>
        <a:ea typeface=""/>
        <a:cs typeface="B Titr"/>
      </a:majorFont>
      <a:minorFont>
        <a:latin typeface="Calibri"/>
        <a:ea typeface=""/>
        <a:cs typeface="B Zar"/>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6222</TotalTime>
  <Words>11703</Words>
  <Application>Microsoft Office PowerPoint</Application>
  <PresentationFormat>On-screen Show (4:3)</PresentationFormat>
  <Paragraphs>586</Paragraphs>
  <Slides>87</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87</vt:i4>
      </vt:variant>
    </vt:vector>
  </HeadingPairs>
  <TitlesOfParts>
    <vt:vector size="107" baseType="lpstr">
      <vt:lpstr>굴림</vt:lpstr>
      <vt:lpstr>Arial</vt:lpstr>
      <vt:lpstr>B Kamran</vt:lpstr>
      <vt:lpstr>B Mitra</vt:lpstr>
      <vt:lpstr>B Nazanin</vt:lpstr>
      <vt:lpstr>B Titr</vt:lpstr>
      <vt:lpstr>B Zar</vt:lpstr>
      <vt:lpstr>BTitr</vt:lpstr>
      <vt:lpstr>Calibri</vt:lpstr>
      <vt:lpstr>Cambria</vt:lpstr>
      <vt:lpstr>Century Gothic</vt:lpstr>
      <vt:lpstr>Century Schoolbook</vt:lpstr>
      <vt:lpstr>Courier New</vt:lpstr>
      <vt:lpstr>IranNastaliq</vt:lpstr>
      <vt:lpstr>IRANSans</vt:lpstr>
      <vt:lpstr>Roboto</vt:lpstr>
      <vt:lpstr>Symbol</vt:lpstr>
      <vt:lpstr>Times New Roman</vt:lpstr>
      <vt:lpstr>Wingdings</vt:lpstr>
      <vt:lpstr>Retrospect</vt:lpstr>
      <vt:lpstr>PowerPoint Presentation</vt:lpstr>
      <vt:lpstr>PowerPoint Presentation</vt:lpstr>
      <vt:lpstr> تغییرات اساسی در قانون جدید ارزش افزوده</vt:lpstr>
      <vt:lpstr>سرفصل مطالب دوره</vt:lpstr>
      <vt:lpstr>PowerPoint Presentation</vt:lpstr>
      <vt:lpstr>PowerPoint Presentation</vt:lpstr>
      <vt:lpstr>ماهیت مالیات بر ارزش  افزوده :</vt:lpstr>
      <vt:lpstr>فصل اول-کلیات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اعتبار مالیاتی :</vt:lpstr>
      <vt:lpstr>اعتبار مالیاتی :</vt:lpstr>
      <vt:lpstr>PowerPoint Presentation</vt:lpstr>
      <vt:lpstr>PowerPoint Presentation</vt:lpstr>
      <vt:lpstr>مالیات و عوارض طرح های تملک دارایی سرمایه ای دولت:</vt:lpstr>
      <vt:lpstr>PowerPoint Presentation</vt:lpstr>
      <vt:lpstr>PowerPoint Presentation</vt:lpstr>
      <vt:lpstr>شرکت های صوری و کاغذی: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توجه به اطلاعات زیر ،محاسبه جرائم ماده 36قانون مالیات بر ارزش افزوده: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بخشنامه‌های مهم  در رابطه با  مواد قانون  مالیات بر ارزش افزوده</dc:title>
  <dc:creator>karimi</dc:creator>
  <cp:lastModifiedBy>Mobtaker_Net</cp:lastModifiedBy>
  <cp:revision>736</cp:revision>
  <dcterms:created xsi:type="dcterms:W3CDTF">2018-01-30T11:03:59Z</dcterms:created>
  <dcterms:modified xsi:type="dcterms:W3CDTF">2024-07-22T12:26:39Z</dcterms:modified>
</cp:coreProperties>
</file>